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2"/>
  </p:notesMasterIdLst>
  <p:handoutMasterIdLst>
    <p:handoutMasterId r:id="rId23"/>
  </p:handoutMasterIdLst>
  <p:sldIdLst>
    <p:sldId id="385" r:id="rId2"/>
    <p:sldId id="325" r:id="rId3"/>
    <p:sldId id="373" r:id="rId4"/>
    <p:sldId id="388" r:id="rId5"/>
    <p:sldId id="394" r:id="rId6"/>
    <p:sldId id="395" r:id="rId7"/>
    <p:sldId id="393" r:id="rId8"/>
    <p:sldId id="392" r:id="rId9"/>
    <p:sldId id="374" r:id="rId10"/>
    <p:sldId id="389" r:id="rId11"/>
    <p:sldId id="378" r:id="rId12"/>
    <p:sldId id="379" r:id="rId13"/>
    <p:sldId id="404" r:id="rId14"/>
    <p:sldId id="403" r:id="rId15"/>
    <p:sldId id="381" r:id="rId16"/>
    <p:sldId id="383" r:id="rId17"/>
    <p:sldId id="382" r:id="rId18"/>
    <p:sldId id="390" r:id="rId19"/>
    <p:sldId id="387" r:id="rId20"/>
    <p:sldId id="326" r:id="rId21"/>
  </p:sldIdLst>
  <p:sldSz cx="9144000" cy="6858000" type="screen4x3"/>
  <p:notesSz cx="7010400" cy="92964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втор"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CC00"/>
    <a:srgbClr val="8F8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6785" autoAdjust="0"/>
    <p:restoredTop sz="98698" autoAdjust="0"/>
  </p:normalViewPr>
  <p:slideViewPr>
    <p:cSldViewPr snapToGrid="0">
      <p:cViewPr>
        <p:scale>
          <a:sx n="124" d="100"/>
          <a:sy n="124" d="100"/>
        </p:scale>
        <p:origin x="-1254"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1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DB59EBBB-6AB9-4F85-A766-4D864EF7BC2B}" type="datetimeFigureOut">
              <a:rPr lang="en-US"/>
              <a:pPr>
                <a:defRPr/>
              </a:pPr>
              <a:t>11/19/2015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7BD0B3B-D4A3-4027-8A58-31A78EAA8138}" type="slidenum">
              <a:rPr lang="en-US"/>
              <a:pPr>
                <a:defRPr/>
              </a:pPr>
              <a:t>‹#›</a:t>
            </a:fld>
            <a:endParaRPr lang="en-US"/>
          </a:p>
        </p:txBody>
      </p:sp>
    </p:spTree>
    <p:extLst>
      <p:ext uri="{BB962C8B-B14F-4D97-AF65-F5344CB8AC3E}">
        <p14:creationId xmlns:p14="http://schemas.microsoft.com/office/powerpoint/2010/main" val="1811368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E2D94962-A663-4DFD-88B8-D66997D75439}" type="datetimeFigureOut">
              <a:rPr lang="en-US"/>
              <a:pPr>
                <a:defRPr/>
              </a:pPr>
              <a:t>11/19/2015</a:t>
            </a:fld>
            <a:endParaRPr lang="en-US"/>
          </a:p>
        </p:txBody>
      </p:sp>
      <p:sp>
        <p:nvSpPr>
          <p:cNvPr id="4" name="Slide Image Placeholder 3"/>
          <p:cNvSpPr>
            <a:spLocks noGrp="1" noRot="1" noChangeAspect="1"/>
          </p:cNvSpPr>
          <p:nvPr>
            <p:ph type="sldImg" idx="2"/>
          </p:nvPr>
        </p:nvSpPr>
        <p:spPr>
          <a:xfrm>
            <a:off x="1433513" y="619125"/>
            <a:ext cx="4143375" cy="3106738"/>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569596" y="3873500"/>
            <a:ext cx="5871210" cy="472567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DF64E002-58A2-476B-A85F-B2760A0B5254}" type="slidenum">
              <a:rPr lang="en-US"/>
              <a:pPr>
                <a:defRPr/>
              </a:pPr>
              <a:t>‹#›</a:t>
            </a:fld>
            <a:endParaRPr lang="en-US"/>
          </a:p>
        </p:txBody>
      </p:sp>
    </p:spTree>
    <p:extLst>
      <p:ext uri="{BB962C8B-B14F-4D97-AF65-F5344CB8AC3E}">
        <p14:creationId xmlns:p14="http://schemas.microsoft.com/office/powerpoint/2010/main" val="32846173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mn-lt"/>
        <a:ea typeface="+mn-ea"/>
        <a:cs typeface="+mn-cs"/>
      </a:defRPr>
    </a:lvl1pPr>
    <a:lvl2pPr marL="457200" algn="l" rtl="0" eaLnBrk="0" fontAlgn="base" hangingPunct="0">
      <a:spcBef>
        <a:spcPct val="30000"/>
      </a:spcBef>
      <a:spcAft>
        <a:spcPct val="0"/>
      </a:spcAft>
      <a:defRPr sz="1100" kern="1200">
        <a:solidFill>
          <a:schemeClr val="tx1"/>
        </a:solidFill>
        <a:latin typeface="+mn-lt"/>
        <a:ea typeface="+mn-ea"/>
        <a:cs typeface="+mn-cs"/>
      </a:defRPr>
    </a:lvl2pPr>
    <a:lvl3pPr marL="914400" algn="l" rtl="0" eaLnBrk="0" fontAlgn="base" hangingPunct="0">
      <a:spcBef>
        <a:spcPct val="30000"/>
      </a:spcBef>
      <a:spcAft>
        <a:spcPct val="0"/>
      </a:spcAft>
      <a:defRPr sz="1100" kern="1200">
        <a:solidFill>
          <a:schemeClr val="tx1"/>
        </a:solidFill>
        <a:latin typeface="+mn-lt"/>
        <a:ea typeface="+mn-ea"/>
        <a:cs typeface="+mn-cs"/>
      </a:defRPr>
    </a:lvl3pPr>
    <a:lvl4pPr marL="1371600" algn="l" rtl="0" eaLnBrk="0" fontAlgn="base" hangingPunct="0">
      <a:spcBef>
        <a:spcPct val="30000"/>
      </a:spcBef>
      <a:spcAft>
        <a:spcPct val="0"/>
      </a:spcAft>
      <a:defRPr sz="1100" kern="1200">
        <a:solidFill>
          <a:schemeClr val="tx1"/>
        </a:solidFill>
        <a:latin typeface="+mn-lt"/>
        <a:ea typeface="+mn-ea"/>
        <a:cs typeface="+mn-cs"/>
      </a:defRPr>
    </a:lvl4pPr>
    <a:lvl5pPr marL="1828800" algn="l" rtl="0" eaLnBrk="0" fontAlgn="base" hangingPunct="0">
      <a:spcBef>
        <a:spcPct val="30000"/>
      </a:spcBef>
      <a:spcAft>
        <a:spcPct val="0"/>
      </a:spcAft>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619125"/>
            <a:ext cx="4143375" cy="3106738"/>
          </a:xfrm>
        </p:spPr>
      </p:sp>
      <p:sp>
        <p:nvSpPr>
          <p:cNvPr id="3" name="Notes Placeholder 2"/>
          <p:cNvSpPr>
            <a:spLocks noGrp="1"/>
          </p:cNvSpPr>
          <p:nvPr>
            <p:ph type="body" idx="1"/>
          </p:nvPr>
        </p:nvSpPr>
        <p:spPr/>
        <p:txBody>
          <a:bodyPr>
            <a:normAutofit/>
          </a:bodyPr>
          <a:lstStyle/>
          <a:p>
            <a:pPr marL="379790" indent="-379790" defTabSz="949478">
              <a:lnSpc>
                <a:spcPct val="90000"/>
              </a:lnSpc>
              <a:spcBef>
                <a:spcPts val="1246"/>
              </a:spcBef>
              <a:buClr>
                <a:schemeClr val="accent1"/>
              </a:buClr>
              <a:defRPr/>
            </a:pPr>
            <a:endParaRPr lang="en-US" sz="1200" dirty="0"/>
          </a:p>
        </p:txBody>
      </p:sp>
      <p:sp>
        <p:nvSpPr>
          <p:cNvPr id="4" name="Slide Number Placeholder 3"/>
          <p:cNvSpPr>
            <a:spLocks noGrp="1"/>
          </p:cNvSpPr>
          <p:nvPr>
            <p:ph type="sldNum" sz="quarter" idx="10"/>
          </p:nvPr>
        </p:nvSpPr>
        <p:spPr/>
        <p:txBody>
          <a:bodyPr/>
          <a:lstStyle/>
          <a:p>
            <a:fld id="{1D60D134-7332-4DA3-A20F-901C3D782DE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809957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619125"/>
            <a:ext cx="4143375" cy="31067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A92C5E-BF34-4775-B657-4ADF2F3104CA}" type="slidenum">
              <a:rPr lang="en-US" smtClean="0"/>
              <a:pPr/>
              <a:t>3</a:t>
            </a:fld>
            <a:endParaRPr lang="en-US"/>
          </a:p>
        </p:txBody>
      </p:sp>
    </p:spTree>
    <p:extLst>
      <p:ext uri="{BB962C8B-B14F-4D97-AF65-F5344CB8AC3E}">
        <p14:creationId xmlns:p14="http://schemas.microsoft.com/office/powerpoint/2010/main" val="80447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8790" indent="-287996">
              <a:defRPr>
                <a:solidFill>
                  <a:schemeClr val="tx1"/>
                </a:solidFill>
                <a:latin typeface="Arial" charset="0"/>
              </a:defRPr>
            </a:lvl2pPr>
            <a:lvl3pPr marL="1151984" indent="-230397">
              <a:defRPr>
                <a:solidFill>
                  <a:schemeClr val="tx1"/>
                </a:solidFill>
                <a:latin typeface="Arial" charset="0"/>
              </a:defRPr>
            </a:lvl3pPr>
            <a:lvl4pPr marL="1612777" indent="-230397">
              <a:defRPr>
                <a:solidFill>
                  <a:schemeClr val="tx1"/>
                </a:solidFill>
                <a:latin typeface="Arial" charset="0"/>
              </a:defRPr>
            </a:lvl4pPr>
            <a:lvl5pPr marL="2073571" indent="-230397">
              <a:defRPr>
                <a:solidFill>
                  <a:schemeClr val="tx1"/>
                </a:solidFill>
                <a:latin typeface="Arial" charset="0"/>
              </a:defRPr>
            </a:lvl5pPr>
            <a:lvl6pPr marL="2534364" indent="-230397" defTabSz="460794" fontAlgn="base">
              <a:spcBef>
                <a:spcPct val="0"/>
              </a:spcBef>
              <a:spcAft>
                <a:spcPct val="0"/>
              </a:spcAft>
              <a:defRPr>
                <a:solidFill>
                  <a:schemeClr val="tx1"/>
                </a:solidFill>
                <a:latin typeface="Arial" charset="0"/>
              </a:defRPr>
            </a:lvl6pPr>
            <a:lvl7pPr marL="2995158" indent="-230397" defTabSz="460794" fontAlgn="base">
              <a:spcBef>
                <a:spcPct val="0"/>
              </a:spcBef>
              <a:spcAft>
                <a:spcPct val="0"/>
              </a:spcAft>
              <a:defRPr>
                <a:solidFill>
                  <a:schemeClr val="tx1"/>
                </a:solidFill>
                <a:latin typeface="Arial" charset="0"/>
              </a:defRPr>
            </a:lvl7pPr>
            <a:lvl8pPr marL="3455952" indent="-230397" defTabSz="460794" fontAlgn="base">
              <a:spcBef>
                <a:spcPct val="0"/>
              </a:spcBef>
              <a:spcAft>
                <a:spcPct val="0"/>
              </a:spcAft>
              <a:defRPr>
                <a:solidFill>
                  <a:schemeClr val="tx1"/>
                </a:solidFill>
                <a:latin typeface="Arial" charset="0"/>
              </a:defRPr>
            </a:lvl8pPr>
            <a:lvl9pPr marL="3916744" indent="-230397" defTabSz="460794" fontAlgn="base">
              <a:spcBef>
                <a:spcPct val="0"/>
              </a:spcBef>
              <a:spcAft>
                <a:spcPct val="0"/>
              </a:spcAft>
              <a:defRPr>
                <a:solidFill>
                  <a:schemeClr val="tx1"/>
                </a:solidFill>
                <a:latin typeface="Arial" charset="0"/>
              </a:defRPr>
            </a:lvl9pPr>
          </a:lstStyle>
          <a:p>
            <a:pPr fontAlgn="base">
              <a:spcBef>
                <a:spcPct val="0"/>
              </a:spcBef>
              <a:spcAft>
                <a:spcPct val="0"/>
              </a:spcAft>
              <a:defRPr/>
            </a:pPr>
            <a:fld id="{575CFD4A-3EE0-4466-8177-91114291B1F3}" type="slidenum">
              <a:rPr lang="en-US" altLang="en-US" smtClean="0">
                <a:solidFill>
                  <a:srgbClr val="000000"/>
                </a:solidFill>
                <a:latin typeface="Calibri" pitchFamily="34" charset="0"/>
                <a:ea typeface="ＭＳ Ｐゴシック" pitchFamily="34" charset="-128"/>
              </a:rPr>
              <a:pPr fontAlgn="base">
                <a:spcBef>
                  <a:spcPct val="0"/>
                </a:spcBef>
                <a:spcAft>
                  <a:spcPct val="0"/>
                </a:spcAft>
                <a:defRPr/>
              </a:pPr>
              <a:t>9</a:t>
            </a:fld>
            <a:endParaRPr lang="en-US" altLang="en-US" smtClean="0">
              <a:solidFill>
                <a:srgbClr val="000000"/>
              </a:solidFill>
              <a:latin typeface="Calibri" pitchFamily="34" charset="0"/>
              <a:ea typeface="ＭＳ Ｐゴシック" pitchFamily="34" charset="-128"/>
            </a:endParaRPr>
          </a:p>
        </p:txBody>
      </p:sp>
      <p:sp>
        <p:nvSpPr>
          <p:cNvPr id="23555" name="Rectangle 2"/>
          <p:cNvSpPr>
            <a:spLocks noGrp="1" noRot="1" noChangeAspect="1" noChangeArrowheads="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xfrm>
            <a:off x="934721" y="4416426"/>
            <a:ext cx="5140960" cy="4181475"/>
          </a:xfrm>
        </p:spPr>
        <p:txBody>
          <a:bodyPr wrap="square" numCol="1" anchor="t" anchorCtr="0" compatLnSpc="1">
            <a:prstTxWarp prst="textNoShape">
              <a:avLst/>
            </a:prstTxWarp>
          </a:bodyPr>
          <a:lstStyle/>
          <a:p>
            <a:pPr>
              <a:defRPr/>
            </a:pPr>
            <a:r>
              <a:rPr lang="en-US" b="1" u="sng" dirty="0" smtClean="0">
                <a:ea typeface="ＭＳ Ｐゴシック"/>
              </a:rPr>
              <a:t>AA 7.0</a:t>
            </a:r>
          </a:p>
          <a:p>
            <a:pPr>
              <a:spcBef>
                <a:spcPts val="201"/>
              </a:spcBef>
              <a:buClr>
                <a:srgbClr val="CC0000"/>
              </a:buClr>
              <a:defRPr/>
            </a:pPr>
            <a:r>
              <a:rPr lang="en-US" sz="1000" u="sng" dirty="0"/>
              <a:t>Lower TCO</a:t>
            </a:r>
          </a:p>
          <a:p>
            <a:pPr marL="236797" indent="-236797">
              <a:spcBef>
                <a:spcPts val="201"/>
              </a:spcBef>
              <a:buClr>
                <a:srgbClr val="CC0000"/>
              </a:buClr>
              <a:buFont typeface="Webdings" panose="05030102010509060703" pitchFamily="18" charset="2"/>
              <a:buChar char="4"/>
              <a:defRPr/>
            </a:pPr>
            <a:r>
              <a:rPr lang="en-US" sz="1000" dirty="0"/>
              <a:t>Software based Media Server enables massive footprint reduction and new capabilities</a:t>
            </a:r>
          </a:p>
          <a:p>
            <a:pPr marL="697590" lvl="1" indent="-236797">
              <a:spcBef>
                <a:spcPts val="201"/>
              </a:spcBef>
              <a:buClr>
                <a:srgbClr val="CC0000"/>
              </a:buClr>
              <a:buFont typeface="Webdings" panose="05030102010509060703" pitchFamily="18" charset="2"/>
              <a:buChar char="4"/>
              <a:defRPr/>
            </a:pPr>
            <a:r>
              <a:rPr lang="en-US" sz="1000" dirty="0"/>
              <a:t>Now with Aura 7 a single software based media server can now provide the same media resources as would have been provided by 13 G450 Gateways reducing footprint and providing significantly lower TCO</a:t>
            </a:r>
          </a:p>
          <a:p>
            <a:pPr marL="697590" lvl="1" indent="-236797">
              <a:spcBef>
                <a:spcPts val="201"/>
              </a:spcBef>
              <a:buClr>
                <a:srgbClr val="CC0000"/>
              </a:buClr>
              <a:buFont typeface="Webdings" panose="05030102010509060703" pitchFamily="18" charset="2"/>
              <a:buChar char="4"/>
              <a:defRPr/>
            </a:pPr>
            <a:r>
              <a:rPr lang="en-US" sz="1000" dirty="0"/>
              <a:t>It also provides new capabilities that we don’t support in our gateways today</a:t>
            </a:r>
          </a:p>
          <a:p>
            <a:pPr marL="236797" lvl="1" indent="-236797">
              <a:spcBef>
                <a:spcPts val="201"/>
              </a:spcBef>
              <a:buClr>
                <a:srgbClr val="CC0000"/>
              </a:buClr>
              <a:buFont typeface="Webdings" panose="05030102010509060703" pitchFamily="18" charset="2"/>
              <a:buChar char="4"/>
              <a:defRPr/>
            </a:pPr>
            <a:r>
              <a:rPr lang="en-US" sz="1000" dirty="0"/>
              <a:t>Flexible virtualization on Avaya-supplied servers allowing fit-for purpose configurations </a:t>
            </a:r>
          </a:p>
          <a:p>
            <a:pPr marL="697590" lvl="2" indent="-236797">
              <a:spcBef>
                <a:spcPts val="201"/>
              </a:spcBef>
              <a:buClr>
                <a:srgbClr val="CC0000"/>
              </a:buClr>
              <a:buFont typeface="Webdings" panose="05030102010509060703" pitchFamily="18" charset="2"/>
              <a:buChar char="4"/>
              <a:defRPr/>
            </a:pPr>
            <a:r>
              <a:rPr lang="en-US" sz="1000" dirty="0"/>
              <a:t>Customers can mix and match applications according to their needs, for example, with the media server, and flexible virtualization, you can create a fully functioning software only branch </a:t>
            </a:r>
          </a:p>
          <a:p>
            <a:pPr marL="236797" lvl="1" indent="-236797">
              <a:spcBef>
                <a:spcPts val="201"/>
              </a:spcBef>
              <a:buClr>
                <a:srgbClr val="CC0000"/>
              </a:buClr>
              <a:buFont typeface="Webdings" panose="05030102010509060703" pitchFamily="18" charset="2"/>
              <a:buChar char="4"/>
              <a:defRPr/>
            </a:pPr>
            <a:r>
              <a:rPr lang="en-US" sz="1000" dirty="0"/>
              <a:t>Solution Deployment Manager centralizing software management - deploy software, keep apps current, streamline upgrades</a:t>
            </a:r>
          </a:p>
          <a:p>
            <a:pPr marL="236797" lvl="1" indent="-236797">
              <a:spcBef>
                <a:spcPts val="201"/>
              </a:spcBef>
              <a:buClr>
                <a:srgbClr val="CC0000"/>
              </a:buClr>
              <a:buFont typeface="Webdings" panose="05030102010509060703" pitchFamily="18" charset="2"/>
              <a:buChar char="4"/>
              <a:defRPr/>
            </a:pPr>
            <a:r>
              <a:rPr lang="en-US" sz="1000" dirty="0"/>
              <a:t>SIPREC support on SBCE = reduced hardware footprint for call recording</a:t>
            </a:r>
          </a:p>
          <a:p>
            <a:pPr marL="697590" lvl="2" indent="-236797">
              <a:spcBef>
                <a:spcPts val="201"/>
              </a:spcBef>
              <a:buClr>
                <a:srgbClr val="CC0000"/>
              </a:buClr>
              <a:buFont typeface="Webdings" panose="05030102010509060703" pitchFamily="18" charset="2"/>
              <a:buChar char="4"/>
              <a:defRPr/>
            </a:pPr>
            <a:r>
              <a:rPr lang="en-US" sz="1000" dirty="0"/>
              <a:t>SIPREC is defined in an RFC and describes the information in the call record identifier in a recording device and methods that that info gets to the call record. We now support that standard. T</a:t>
            </a:r>
          </a:p>
          <a:p>
            <a:pPr marL="697590" lvl="2" indent="-236797">
              <a:spcBef>
                <a:spcPts val="201"/>
              </a:spcBef>
              <a:buClr>
                <a:srgbClr val="CC0000"/>
              </a:buClr>
              <a:buFont typeface="Webdings" panose="05030102010509060703" pitchFamily="18" charset="2"/>
              <a:buChar char="4"/>
              <a:defRPr/>
            </a:pPr>
            <a:r>
              <a:rPr lang="en-US" sz="1000" dirty="0"/>
              <a:t>SIPREC allows recording of SIP trunks, and, as these are IP, eliminates the need for a bunch of gateways from TDM trunks</a:t>
            </a:r>
          </a:p>
          <a:p>
            <a:pPr marL="697590" lvl="2" indent="-236797">
              <a:spcBef>
                <a:spcPts val="201"/>
              </a:spcBef>
              <a:buClr>
                <a:srgbClr val="CC0000"/>
              </a:buClr>
              <a:buFont typeface="Webdings" panose="05030102010509060703" pitchFamily="18" charset="2"/>
              <a:buChar char="4"/>
              <a:defRPr/>
            </a:pPr>
            <a:endParaRPr lang="en-US" sz="1000" dirty="0"/>
          </a:p>
          <a:p>
            <a:pPr marL="0" lvl="1">
              <a:spcBef>
                <a:spcPts val="201"/>
              </a:spcBef>
              <a:buClr>
                <a:srgbClr val="CC0000"/>
              </a:buClr>
              <a:defRPr/>
            </a:pPr>
            <a:r>
              <a:rPr lang="en-US" sz="1000" u="sng" dirty="0"/>
              <a:t>Scalability</a:t>
            </a:r>
          </a:p>
          <a:p>
            <a:pPr marL="236797" lvl="1" indent="-223997">
              <a:spcBef>
                <a:spcPts val="302"/>
              </a:spcBef>
              <a:buClr>
                <a:srgbClr val="CC0000"/>
              </a:buClr>
              <a:buFont typeface="Webdings" panose="05030102010509060703" pitchFamily="18" charset="2"/>
              <a:buChar char="4"/>
              <a:defRPr/>
            </a:pPr>
            <a:r>
              <a:rPr lang="en-US" sz="1000" dirty="0"/>
              <a:t>SIP Scale: 250,000 users, 350,000 devices enables increased support for  users with multiple SIP devices </a:t>
            </a:r>
          </a:p>
          <a:p>
            <a:pPr marL="697590" lvl="2" indent="-223997">
              <a:spcBef>
                <a:spcPts val="302"/>
              </a:spcBef>
              <a:buClr>
                <a:srgbClr val="CC0000"/>
              </a:buClr>
              <a:buFont typeface="Webdings" panose="05030102010509060703" pitchFamily="18" charset="2"/>
              <a:buChar char="4"/>
              <a:defRPr/>
            </a:pPr>
            <a:r>
              <a:rPr lang="en-US" sz="1000" dirty="0"/>
              <a:t>Americans now own four digital devices on average and want to use MDA with all those devices driving a requirement for very large scalability. </a:t>
            </a:r>
          </a:p>
          <a:p>
            <a:pPr marL="697590" lvl="2" indent="-223997">
              <a:spcBef>
                <a:spcPts val="302"/>
              </a:spcBef>
              <a:buClr>
                <a:srgbClr val="CC0000"/>
              </a:buClr>
              <a:buFont typeface="Webdings" panose="05030102010509060703" pitchFamily="18" charset="2"/>
              <a:buChar char="4"/>
              <a:defRPr/>
            </a:pPr>
            <a:r>
              <a:rPr lang="en-US" sz="1000" dirty="0"/>
              <a:t>Aura 7 now scales (more than any other competitive solution) to 350K devices supporting today’s large enterprise needs. </a:t>
            </a:r>
          </a:p>
          <a:p>
            <a:pPr marL="236797" lvl="1" indent="-223997">
              <a:spcBef>
                <a:spcPts val="302"/>
              </a:spcBef>
              <a:buClr>
                <a:srgbClr val="CC0000"/>
              </a:buClr>
              <a:buFont typeface="Webdings" panose="05030102010509060703" pitchFamily="18" charset="2"/>
              <a:buChar char="4"/>
              <a:defRPr/>
            </a:pPr>
            <a:r>
              <a:rPr lang="en-US" sz="1000" dirty="0"/>
              <a:t>10K Sessions on SBCE</a:t>
            </a:r>
          </a:p>
          <a:p>
            <a:pPr marL="236797" lvl="1" indent="-223997">
              <a:spcBef>
                <a:spcPts val="302"/>
              </a:spcBef>
              <a:buClr>
                <a:srgbClr val="CC0000"/>
              </a:buClr>
              <a:buFont typeface="Webdings" panose="05030102010509060703" pitchFamily="18" charset="2"/>
              <a:buChar char="4"/>
              <a:defRPr/>
            </a:pPr>
            <a:r>
              <a:rPr lang="en-US" sz="1000" dirty="0"/>
              <a:t>Application Enablement Services Scale to support very large deployments (doubling domain control associations and registrations)</a:t>
            </a:r>
          </a:p>
          <a:p>
            <a:pPr marL="236797" lvl="1" indent="-223997">
              <a:spcBef>
                <a:spcPts val="302"/>
              </a:spcBef>
              <a:buClr>
                <a:srgbClr val="CC0000"/>
              </a:buClr>
              <a:buFont typeface="Webdings" panose="05030102010509060703" pitchFamily="18" charset="2"/>
              <a:buChar char="4"/>
              <a:defRPr/>
            </a:pPr>
            <a:r>
              <a:rPr lang="en-US" sz="1000" dirty="0"/>
              <a:t>EDP: increases in scale, reliability, performance to support design and execution of more complex real-time communications use cases</a:t>
            </a:r>
          </a:p>
          <a:p>
            <a:pPr>
              <a:defRPr/>
            </a:pPr>
            <a:r>
              <a:rPr lang="en-US" sz="1000" u="sng" dirty="0"/>
              <a:t>Faster Application Enablement</a:t>
            </a:r>
          </a:p>
          <a:p>
            <a:pPr marL="236797" lvl="1" indent="-223997">
              <a:spcBef>
                <a:spcPts val="605"/>
              </a:spcBef>
              <a:buClr>
                <a:srgbClr val="CC0000"/>
              </a:buClr>
              <a:buFont typeface="Webdings" panose="05030102010509060703" pitchFamily="18" charset="2"/>
              <a:buChar char="4"/>
              <a:defRPr/>
            </a:pPr>
            <a:r>
              <a:rPr lang="en-US" sz="1000" dirty="0"/>
              <a:t>Engagement Development Platform (EDP): 3rd party CTI-style call control (equal to ACE) and flexible call leg </a:t>
            </a:r>
          </a:p>
          <a:p>
            <a:pPr marL="697590" lvl="2" indent="-223997">
              <a:spcBef>
                <a:spcPts val="605"/>
              </a:spcBef>
              <a:buClr>
                <a:srgbClr val="CC0000"/>
              </a:buClr>
              <a:buFont typeface="Webdings" panose="05030102010509060703" pitchFamily="18" charset="2"/>
              <a:buChar char="4"/>
              <a:defRPr/>
            </a:pPr>
            <a:r>
              <a:rPr lang="en-US" sz="1000" dirty="0"/>
              <a:t>For example in EDP 3.1 Flexible Call Leg Control allows rapid deployment of a snap-in that allows a dropped call to be rejoined to the original agent automatically</a:t>
            </a:r>
          </a:p>
          <a:p>
            <a:pPr marL="236797" lvl="1" indent="-223997">
              <a:spcBef>
                <a:spcPts val="605"/>
              </a:spcBef>
              <a:buClr>
                <a:srgbClr val="CC0000"/>
              </a:buClr>
              <a:buFont typeface="Webdings" panose="05030102010509060703" pitchFamily="18" charset="2"/>
              <a:buChar char="4"/>
              <a:defRPr/>
            </a:pPr>
            <a:r>
              <a:rPr lang="en-US" sz="1000" dirty="0"/>
              <a:t>Presence services on EDP: Increased scale to 250,000 users, active-active high availability, quicker time to market </a:t>
            </a:r>
          </a:p>
          <a:p>
            <a:pPr marL="236797" lvl="1" indent="-223997">
              <a:spcBef>
                <a:spcPts val="605"/>
              </a:spcBef>
              <a:buClr>
                <a:srgbClr val="CC0000"/>
              </a:buClr>
              <a:buFont typeface="Webdings" panose="05030102010509060703" pitchFamily="18" charset="2"/>
              <a:buChar char="4"/>
              <a:defRPr/>
            </a:pPr>
            <a:r>
              <a:rPr lang="en-US" sz="1000" dirty="0"/>
              <a:t>New Snap-ins for </a:t>
            </a:r>
            <a:r>
              <a:rPr lang="en-US" sz="1000" dirty="0" err="1"/>
              <a:t>WebRTC</a:t>
            </a:r>
            <a:r>
              <a:rPr lang="en-US" sz="1000" dirty="0"/>
              <a:t>-based web/mobile video, one number voice driven conferencing, call park plus Work Assignment-CC Elite integration</a:t>
            </a:r>
          </a:p>
          <a:p>
            <a:pPr>
              <a:defRPr/>
            </a:pPr>
            <a:r>
              <a:rPr lang="en-US" sz="1000" u="sng" dirty="0"/>
              <a:t>Presence improvements</a:t>
            </a:r>
          </a:p>
          <a:p>
            <a:pPr marL="172798" indent="-172798">
              <a:buFont typeface="Arial" panose="020B0604020202020204" pitchFamily="34" charset="0"/>
              <a:buChar char="•"/>
              <a:defRPr/>
            </a:pPr>
            <a:r>
              <a:rPr lang="en-US" dirty="0" smtClean="0"/>
              <a:t>In PS 7.0 the following will be supported:</a:t>
            </a:r>
          </a:p>
          <a:p>
            <a:pPr lvl="1">
              <a:defRPr/>
            </a:pPr>
            <a:r>
              <a:rPr lang="en-US" dirty="0" smtClean="0"/>
              <a:t>Presence requests for a given user</a:t>
            </a:r>
          </a:p>
          <a:p>
            <a:pPr lvl="1">
              <a:defRPr/>
            </a:pPr>
            <a:r>
              <a:rPr lang="en-US" dirty="0" smtClean="0"/>
              <a:t>Publishing presence for a user</a:t>
            </a:r>
          </a:p>
          <a:p>
            <a:pPr lvl="1">
              <a:defRPr/>
            </a:pPr>
            <a:r>
              <a:rPr lang="en-US" dirty="0" smtClean="0"/>
              <a:t>Presence polling for a user</a:t>
            </a:r>
          </a:p>
          <a:p>
            <a:pPr>
              <a:defRPr/>
            </a:pPr>
            <a:endParaRPr lang="en-US" sz="1000" dirty="0"/>
          </a:p>
          <a:p>
            <a:pPr>
              <a:defRPr/>
            </a:pPr>
            <a:r>
              <a:rPr lang="en-US" b="1" u="sng" dirty="0" smtClean="0">
                <a:ea typeface="ＭＳ Ｐゴシック"/>
              </a:rPr>
              <a:t>AA 7.0.1  (FP1)</a:t>
            </a:r>
          </a:p>
          <a:p>
            <a:pPr marL="172798" indent="-172798">
              <a:buFontTx/>
              <a:buChar char="-"/>
              <a:defRPr/>
            </a:pPr>
            <a:r>
              <a:rPr lang="en-US" dirty="0" smtClean="0"/>
              <a:t>Test scalability of BSM’s:</a:t>
            </a:r>
          </a:p>
          <a:p>
            <a:pPr marL="633591" lvl="1" indent="-172798">
              <a:buFontTx/>
              <a:buChar char="-"/>
              <a:defRPr/>
            </a:pPr>
            <a:r>
              <a:rPr lang="en-US" dirty="0" smtClean="0"/>
              <a:t>500BSMs total</a:t>
            </a:r>
          </a:p>
          <a:p>
            <a:pPr marL="633591" lvl="1" indent="-172798">
              <a:buFontTx/>
              <a:buChar char="-"/>
              <a:defRPr/>
            </a:pPr>
            <a:r>
              <a:rPr lang="en-US" dirty="0" smtClean="0"/>
              <a:t>Per BSM: 1000 users and 5000 devices</a:t>
            </a:r>
          </a:p>
          <a:p>
            <a:pPr marL="172798" indent="-172798">
              <a:buFontTx/>
              <a:buChar char="-"/>
              <a:defRPr/>
            </a:pPr>
            <a:r>
              <a:rPr lang="en-US" dirty="0" err="1" smtClean="0"/>
              <a:t>ESXi</a:t>
            </a:r>
            <a:r>
              <a:rPr lang="en-US" dirty="0" smtClean="0"/>
              <a:t> 6 Supported in VE offer (not on appliances until r7.1)</a:t>
            </a:r>
          </a:p>
          <a:p>
            <a:pPr marL="172798" indent="-172798">
              <a:buFontTx/>
              <a:buChar char="-"/>
              <a:defRPr/>
            </a:pPr>
            <a:r>
              <a:rPr lang="en-US" dirty="0" smtClean="0"/>
              <a:t>In PS 7.0.1 (FP1) the following will be supported:</a:t>
            </a:r>
          </a:p>
          <a:p>
            <a:pPr lvl="1">
              <a:defRPr/>
            </a:pPr>
            <a:r>
              <a:rPr lang="en-US" dirty="0" err="1" smtClean="0"/>
              <a:t>Eventing</a:t>
            </a:r>
            <a:r>
              <a:rPr lang="en-US" dirty="0" smtClean="0"/>
              <a:t> (subscriptions/notifications of presence changes for a user)</a:t>
            </a:r>
          </a:p>
          <a:p>
            <a:pPr lvl="1">
              <a:defRPr/>
            </a:pPr>
            <a:r>
              <a:rPr lang="en-US" dirty="0" smtClean="0"/>
              <a:t>Send/Receive an XMPP IM</a:t>
            </a:r>
          </a:p>
          <a:p>
            <a:pPr lvl="1">
              <a:defRPr/>
            </a:pPr>
            <a:r>
              <a:rPr lang="en-US" dirty="0" smtClean="0"/>
              <a:t>Publish a User Note</a:t>
            </a:r>
          </a:p>
          <a:p>
            <a:pPr>
              <a:defRPr/>
            </a:pPr>
            <a:r>
              <a:rPr lang="en-US" dirty="0"/>
              <a:t>- XMPP </a:t>
            </a:r>
            <a:r>
              <a:rPr lang="en-US" dirty="0" err="1"/>
              <a:t>Openfire</a:t>
            </a:r>
            <a:r>
              <a:rPr lang="en-US" dirty="0"/>
              <a:t> Federation framework (S2S federation) – will give us </a:t>
            </a:r>
            <a:r>
              <a:rPr lang="en-US" dirty="0" err="1"/>
              <a:t>Openfire</a:t>
            </a:r>
            <a:r>
              <a:rPr lang="en-US" dirty="0"/>
              <a:t> equivalency we had in PS 6.2.6</a:t>
            </a:r>
            <a:r>
              <a:rPr lang="en-US" dirty="0" smtClean="0"/>
              <a:t> </a:t>
            </a:r>
            <a:r>
              <a:rPr lang="en-US" dirty="0"/>
              <a:t>Provides feature parity with 6.2.x release </a:t>
            </a:r>
          </a:p>
          <a:p>
            <a:pPr marL="172798" indent="-172798">
              <a:buFontTx/>
              <a:buChar char="-"/>
              <a:defRPr/>
            </a:pPr>
            <a:r>
              <a:rPr lang="en-US" dirty="0"/>
              <a:t>IM API for PS connector  (IM Connector for EDP 3.1)</a:t>
            </a:r>
            <a:r>
              <a:rPr lang="en-US" dirty="0" smtClean="0"/>
              <a:t> -</a:t>
            </a:r>
            <a:r>
              <a:rPr lang="en-US" dirty="0"/>
              <a:t>Allows developers (internal) and 3rd party to integrate fully with PS snap-in i.e. both IM and Presence</a:t>
            </a:r>
            <a:r>
              <a:rPr lang="en-US" dirty="0" smtClean="0"/>
              <a:t> </a:t>
            </a:r>
          </a:p>
          <a:p>
            <a:pPr marL="172798" indent="-172798">
              <a:buFontTx/>
              <a:buChar char="-"/>
              <a:defRPr/>
            </a:pPr>
            <a:r>
              <a:rPr lang="en-US" dirty="0"/>
              <a:t>Share common domain name with external systems</a:t>
            </a:r>
            <a:r>
              <a:rPr lang="en-US" dirty="0" smtClean="0"/>
              <a:t> -</a:t>
            </a:r>
            <a:r>
              <a:rPr lang="en-US" dirty="0"/>
              <a:t>For customers with existing investments in Lync and other IM systems. This will allow users to use a single identity between the Lync (or other) system and Aura inside their enterprise. This is required for Lync users to view internal Aura contacts in the same way that they view internal Lync contacts. Today, an internal Aura contact viewed by a Lync user would be presented as their Aura address (e.g. jvarney@presabe.avaya.com) and not their name (Jodee Varney).  If the internal contact can be jvarney@avaya.com for both Aura and Lync, then that contact will show up in Lync in a similar fashion to their other internal Lync contacts.</a:t>
            </a:r>
            <a:r>
              <a:rPr lang="en-US" dirty="0" smtClean="0"/>
              <a:t> </a:t>
            </a:r>
          </a:p>
          <a:p>
            <a:pPr marL="172798" indent="-172798">
              <a:buFontTx/>
              <a:buChar char="-"/>
              <a:defRPr/>
            </a:pPr>
            <a:r>
              <a:rPr lang="en-US" dirty="0"/>
              <a:t>Forward all IM traffic to AMM for distribution, when configured to do so</a:t>
            </a:r>
            <a:r>
              <a:rPr lang="en-US" dirty="0" smtClean="0"/>
              <a:t> (part of fe</a:t>
            </a:r>
            <a:r>
              <a:rPr lang="en-US" dirty="0"/>
              <a:t>deration).</a:t>
            </a:r>
            <a:r>
              <a:rPr lang="en-US" dirty="0" smtClean="0"/>
              <a:t> </a:t>
            </a:r>
          </a:p>
          <a:p>
            <a:pPr>
              <a:defRPr/>
            </a:pPr>
            <a:endParaRPr lang="en-US" dirty="0" smtClean="0">
              <a:ea typeface="ＭＳ Ｐゴシック"/>
            </a:endParaRPr>
          </a:p>
          <a:p>
            <a:pPr>
              <a:defRPr/>
            </a:pPr>
            <a:r>
              <a:rPr lang="en-US" b="1" u="sng" dirty="0" smtClean="0">
                <a:ea typeface="ＭＳ Ｐゴシック"/>
              </a:rPr>
              <a:t>AA 7.0.2 </a:t>
            </a:r>
          </a:p>
          <a:p>
            <a:pPr marL="172798" indent="-172798">
              <a:buFontTx/>
              <a:buChar char="-"/>
              <a:defRPr/>
            </a:pPr>
            <a:r>
              <a:rPr lang="en-US" dirty="0" smtClean="0">
                <a:ea typeface="ＭＳ Ｐゴシック"/>
              </a:rPr>
              <a:t>Support CSR3 across Aura apps</a:t>
            </a:r>
          </a:p>
          <a:p>
            <a:pPr marL="172798" indent="-172798">
              <a:buFontTx/>
              <a:buChar char="-"/>
              <a:defRPr/>
            </a:pPr>
            <a:r>
              <a:rPr lang="en-US" dirty="0" smtClean="0">
                <a:ea typeface="ＭＳ Ｐゴシック"/>
              </a:rPr>
              <a:t>SMGR – GR Improvement – allow Primary and secondary servers to be different models</a:t>
            </a:r>
          </a:p>
          <a:p>
            <a:pPr marL="172798" indent="-172798">
              <a:buFontTx/>
              <a:buChar char="-"/>
              <a:defRPr/>
            </a:pPr>
            <a:r>
              <a:rPr lang="en-US" dirty="0" smtClean="0">
                <a:ea typeface="ＭＳ Ｐゴシック"/>
              </a:rPr>
              <a:t>Presence improvements</a:t>
            </a:r>
          </a:p>
          <a:p>
            <a:pPr lvl="1">
              <a:defRPr/>
            </a:pPr>
            <a:r>
              <a:rPr lang="en-US" dirty="0" smtClean="0">
                <a:ea typeface="ＭＳ Ｐゴシック"/>
              </a:rPr>
              <a:t>- Jabber Federation</a:t>
            </a:r>
          </a:p>
          <a:p>
            <a:pPr lvl="1">
              <a:defRPr/>
            </a:pPr>
            <a:r>
              <a:rPr lang="en-US" dirty="0" smtClean="0">
                <a:ea typeface="ＭＳ Ｐゴシック"/>
              </a:rPr>
              <a:t>- Geographic Redundancy</a:t>
            </a:r>
          </a:p>
          <a:p>
            <a:pPr lvl="1">
              <a:defRPr/>
            </a:pPr>
            <a:r>
              <a:rPr lang="en-US" dirty="0" smtClean="0">
                <a:ea typeface="ＭＳ Ｐゴシック"/>
              </a:rPr>
              <a:t>- Troubleshooting improvements of operational issues. </a:t>
            </a:r>
          </a:p>
          <a:p>
            <a:pPr lvl="2">
              <a:defRPr/>
            </a:pPr>
            <a:r>
              <a:rPr lang="en-US" dirty="0" smtClean="0">
                <a:ea typeface="ＭＳ Ｐゴシック"/>
              </a:rPr>
              <a:t>- utility to dump user's current </a:t>
            </a:r>
            <a:r>
              <a:rPr lang="en-US" dirty="0" err="1" smtClean="0">
                <a:ea typeface="ＭＳ Ｐゴシック"/>
              </a:rPr>
              <a:t>pidf</a:t>
            </a:r>
            <a:endParaRPr lang="en-US" dirty="0" smtClean="0">
              <a:ea typeface="ＭＳ Ｐゴシック"/>
            </a:endParaRPr>
          </a:p>
          <a:p>
            <a:pPr lvl="2">
              <a:defRPr/>
            </a:pPr>
            <a:r>
              <a:rPr lang="en-US" dirty="0" smtClean="0">
                <a:ea typeface="ＭＳ Ｐゴシック"/>
              </a:rPr>
              <a:t>- utility that can list all active SUBSCRIBEs / </a:t>
            </a:r>
            <a:r>
              <a:rPr lang="en-US" dirty="0" err="1" smtClean="0">
                <a:ea typeface="ＭＳ Ｐゴシック"/>
              </a:rPr>
              <a:t>PUBLISHes</a:t>
            </a:r>
            <a:r>
              <a:rPr lang="en-US" dirty="0" smtClean="0">
                <a:ea typeface="ＭＳ Ｐゴシック"/>
              </a:rPr>
              <a:t> on a PS</a:t>
            </a:r>
          </a:p>
          <a:p>
            <a:pPr lvl="2">
              <a:defRPr/>
            </a:pPr>
            <a:r>
              <a:rPr lang="en-US" dirty="0" smtClean="0">
                <a:ea typeface="ＭＳ Ｐゴシック"/>
              </a:rPr>
              <a:t>- tool that can list all devices currently logged in (SIP and XMPP) and periodically writes the count to a log</a:t>
            </a:r>
          </a:p>
          <a:p>
            <a:pPr lvl="2">
              <a:defRPr/>
            </a:pPr>
            <a:r>
              <a:rPr lang="en-US" dirty="0" smtClean="0">
                <a:ea typeface="ＭＳ Ｐゴシック"/>
              </a:rPr>
              <a:t>- mechanism to monitor system resources and provide warning messages to administrator if users are assigned in a manner that exceeds available system resources</a:t>
            </a:r>
          </a:p>
          <a:p>
            <a:pPr marL="1094385" lvl="2" indent="-172798">
              <a:buFontTx/>
              <a:buChar char="-"/>
              <a:defRPr/>
            </a:pPr>
            <a:r>
              <a:rPr lang="en-US" dirty="0" smtClean="0">
                <a:ea typeface="ＭＳ Ｐゴシック"/>
              </a:rPr>
              <a:t>mechanism in the admin interface to track historic usage rates</a:t>
            </a:r>
          </a:p>
          <a:p>
            <a:pPr marL="172798" indent="-172798">
              <a:buFontTx/>
              <a:buChar char="-"/>
              <a:defRPr/>
            </a:pPr>
            <a:endParaRPr lang="en-US" dirty="0" smtClean="0">
              <a:ea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smtClean="0"/>
          </a:p>
        </p:txBody>
      </p:sp>
      <p:sp>
        <p:nvSpPr>
          <p:cNvPr id="4" name="Slide Number Placeholder 3"/>
          <p:cNvSpPr>
            <a:spLocks noGrp="1"/>
          </p:cNvSpPr>
          <p:nvPr>
            <p:ph type="sldNum" sz="quarter" idx="10"/>
          </p:nvPr>
        </p:nvSpPr>
        <p:spPr/>
        <p:txBody>
          <a:bodyPr/>
          <a:lstStyle/>
          <a:p>
            <a:pPr>
              <a:defRPr/>
            </a:pPr>
            <a:fld id="{DF64E002-58A2-476B-A85F-B2760A0B5254}" type="slidenum">
              <a:rPr lang="en-US" smtClean="0"/>
              <a:pPr>
                <a:defRPr/>
              </a:pPr>
              <a:t>12</a:t>
            </a:fld>
            <a:endParaRPr lang="en-US"/>
          </a:p>
        </p:txBody>
      </p:sp>
    </p:spTree>
    <p:extLst>
      <p:ext uri="{BB962C8B-B14F-4D97-AF65-F5344CB8AC3E}">
        <p14:creationId xmlns:p14="http://schemas.microsoft.com/office/powerpoint/2010/main" val="3355238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619125"/>
            <a:ext cx="4143375" cy="3106738"/>
          </a:xfrm>
        </p:spPr>
      </p:sp>
      <p:sp>
        <p:nvSpPr>
          <p:cNvPr id="3" name="Notes Placeholder 2"/>
          <p:cNvSpPr>
            <a:spLocks noGrp="1"/>
          </p:cNvSpPr>
          <p:nvPr>
            <p:ph type="body" idx="1"/>
          </p:nvPr>
        </p:nvSpPr>
        <p:spPr/>
        <p:txBody>
          <a:bodyPr>
            <a:normAutofit/>
          </a:bodyPr>
          <a:lstStyle/>
          <a:p>
            <a:endParaRPr lang="en-US" b="1" dirty="0" smtClean="0"/>
          </a:p>
        </p:txBody>
      </p:sp>
      <p:sp>
        <p:nvSpPr>
          <p:cNvPr id="4" name="Slide Number Placeholder 3"/>
          <p:cNvSpPr>
            <a:spLocks noGrp="1"/>
          </p:cNvSpPr>
          <p:nvPr>
            <p:ph type="sldNum" sz="quarter" idx="10"/>
          </p:nvPr>
        </p:nvSpPr>
        <p:spPr/>
        <p:txBody>
          <a:bodyPr/>
          <a:lstStyle/>
          <a:p>
            <a:fld id="{4BA92C5E-BF34-4775-B657-4ADF2F3104CA}" type="slidenum">
              <a:rPr lang="en-US" smtClean="0">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385810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619125"/>
            <a:ext cx="4143375" cy="3106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A92C5E-BF34-4775-B657-4ADF2F3104CA}"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3513" y="619125"/>
            <a:ext cx="4143375" cy="31067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8F9EB0-27AD-4D72-B1BB-CF023681D7F7}" type="slidenum">
              <a:rPr lang="en-US" smtClean="0"/>
              <a:pPr/>
              <a:t>20</a:t>
            </a:fld>
            <a:endParaRPr lang="en-US"/>
          </a:p>
        </p:txBody>
      </p:sp>
    </p:spTree>
    <p:extLst>
      <p:ext uri="{BB962C8B-B14F-4D97-AF65-F5344CB8AC3E}">
        <p14:creationId xmlns:p14="http://schemas.microsoft.com/office/powerpoint/2010/main" val="1393998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p:cNvSpPr/>
          <p:nvPr/>
        </p:nvSpPr>
        <p:spPr bwMode="white">
          <a:xfrm>
            <a:off x="0" y="3170238"/>
            <a:ext cx="9144000" cy="2925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42"/>
          <p:cNvSpPr>
            <a:spLocks noChangeArrowheads="1"/>
          </p:cNvSpPr>
          <p:nvPr/>
        </p:nvSpPr>
        <p:spPr bwMode="invGray">
          <a:xfrm flipH="1">
            <a:off x="0" y="-6350"/>
            <a:ext cx="9144000" cy="365125"/>
          </a:xfrm>
          <a:prstGeom prst="rect">
            <a:avLst/>
          </a:prstGeom>
          <a:gradFill rotWithShape="1">
            <a:gsLst>
              <a:gs pos="0">
                <a:srgbClr val="91050F"/>
              </a:gs>
              <a:gs pos="100000">
                <a:srgbClr val="D10811"/>
              </a:gs>
            </a:gsLst>
            <a:lin ang="0" scaled="1"/>
          </a:gradFill>
          <a:ln w="9525">
            <a:noFill/>
            <a:miter lim="800000"/>
            <a:headEnd/>
            <a:tailEnd/>
          </a:ln>
        </p:spPr>
        <p:txBody>
          <a:bodyPr wrap="none" anchor="ctr"/>
          <a:lstStyle/>
          <a:p>
            <a:pPr fontAlgn="auto">
              <a:spcBef>
                <a:spcPts val="0"/>
              </a:spcBef>
              <a:spcAft>
                <a:spcPts val="0"/>
              </a:spcAft>
              <a:defRPr/>
            </a:pPr>
            <a:endParaRPr lang="en-US"/>
          </a:p>
        </p:txBody>
      </p:sp>
      <p:grpSp>
        <p:nvGrpSpPr>
          <p:cNvPr id="7" name="Group 97"/>
          <p:cNvGrpSpPr>
            <a:grpSpLocks/>
          </p:cNvGrpSpPr>
          <p:nvPr/>
        </p:nvGrpSpPr>
        <p:grpSpPr bwMode="auto">
          <a:xfrm>
            <a:off x="2324100" y="-6350"/>
            <a:ext cx="6821488" cy="365125"/>
            <a:chOff x="3784600" y="0"/>
            <a:chExt cx="5359400" cy="281857"/>
          </a:xfrm>
        </p:grpSpPr>
        <p:sp>
          <p:nvSpPr>
            <p:cNvPr id="8" name="Rectangle 496"/>
            <p:cNvSpPr>
              <a:spLocks noChangeArrowheads="1"/>
            </p:cNvSpPr>
            <p:nvPr/>
          </p:nvSpPr>
          <p:spPr bwMode="invGray">
            <a:xfrm>
              <a:off x="4100153" y="0"/>
              <a:ext cx="305574" cy="274504"/>
            </a:xfrm>
            <a:prstGeom prst="rect">
              <a:avLst/>
            </a:prstGeom>
            <a:solidFill>
              <a:srgbClr val="D10811">
                <a:alpha val="70195"/>
              </a:srgbClr>
            </a:solidFill>
            <a:ln w="9525">
              <a:noFill/>
              <a:miter lim="800000"/>
              <a:headEnd/>
              <a:tailEnd/>
            </a:ln>
          </p:spPr>
          <p:txBody>
            <a:bodyPr wrap="none" anchor="ctr"/>
            <a:lstStyle/>
            <a:p>
              <a:pPr fontAlgn="auto">
                <a:spcBef>
                  <a:spcPts val="0"/>
                </a:spcBef>
                <a:spcAft>
                  <a:spcPts val="0"/>
                </a:spcAft>
                <a:defRPr/>
              </a:pPr>
              <a:endParaRPr lang="en-US"/>
            </a:p>
          </p:txBody>
        </p:sp>
        <p:sp>
          <p:nvSpPr>
            <p:cNvPr id="9" name="Rectangle 497"/>
            <p:cNvSpPr>
              <a:spLocks noChangeArrowheads="1"/>
            </p:cNvSpPr>
            <p:nvPr/>
          </p:nvSpPr>
          <p:spPr bwMode="invGray">
            <a:xfrm>
              <a:off x="3784600" y="0"/>
              <a:ext cx="304327" cy="274504"/>
            </a:xfrm>
            <a:prstGeom prst="rect">
              <a:avLst/>
            </a:prstGeom>
            <a:solidFill>
              <a:srgbClr val="D10811">
                <a:alpha val="59999"/>
              </a:srgbClr>
            </a:solidFill>
            <a:ln w="9525">
              <a:noFill/>
              <a:miter lim="800000"/>
              <a:headEnd/>
              <a:tailEnd/>
            </a:ln>
          </p:spPr>
          <p:txBody>
            <a:bodyPr wrap="none" anchor="ctr"/>
            <a:lstStyle/>
            <a:p>
              <a:pPr fontAlgn="auto">
                <a:spcBef>
                  <a:spcPts val="0"/>
                </a:spcBef>
                <a:spcAft>
                  <a:spcPts val="0"/>
                </a:spcAft>
                <a:defRPr/>
              </a:pPr>
              <a:endParaRPr lang="en-US"/>
            </a:p>
          </p:txBody>
        </p:sp>
        <p:sp>
          <p:nvSpPr>
            <p:cNvPr id="10" name="Rectangle 498"/>
            <p:cNvSpPr>
              <a:spLocks noChangeArrowheads="1"/>
            </p:cNvSpPr>
            <p:nvPr/>
          </p:nvSpPr>
          <p:spPr bwMode="invGray">
            <a:xfrm>
              <a:off x="8519131" y="0"/>
              <a:ext cx="624869" cy="278181"/>
            </a:xfrm>
            <a:prstGeom prst="rect">
              <a:avLst/>
            </a:prstGeom>
            <a:solidFill>
              <a:srgbClr val="D10811">
                <a:alpha val="45882"/>
              </a:srgbClr>
            </a:solidFill>
            <a:ln w="9525" algn="ctr">
              <a:noFill/>
              <a:miter lim="800000"/>
              <a:headEnd/>
              <a:tailEnd/>
            </a:ln>
          </p:spPr>
          <p:txBody>
            <a:bodyPr wrap="none" anchor="ctr"/>
            <a:lstStyle/>
            <a:p>
              <a:pPr fontAlgn="auto">
                <a:spcBef>
                  <a:spcPts val="0"/>
                </a:spcBef>
                <a:spcAft>
                  <a:spcPts val="0"/>
                </a:spcAft>
                <a:defRPr/>
              </a:pPr>
              <a:endParaRPr lang="en-US"/>
            </a:p>
          </p:txBody>
        </p:sp>
        <p:sp>
          <p:nvSpPr>
            <p:cNvPr id="11" name="Rectangle 499"/>
            <p:cNvSpPr>
              <a:spLocks noChangeArrowheads="1"/>
            </p:cNvSpPr>
            <p:nvPr/>
          </p:nvSpPr>
          <p:spPr bwMode="invGray">
            <a:xfrm>
              <a:off x="7875554" y="0"/>
              <a:ext cx="304327" cy="274504"/>
            </a:xfrm>
            <a:prstGeom prst="rect">
              <a:avLst/>
            </a:prstGeom>
            <a:solidFill>
              <a:srgbClr val="D10811">
                <a:alpha val="79999"/>
              </a:srgbClr>
            </a:solidFill>
            <a:ln w="9525" algn="ctr">
              <a:noFill/>
              <a:miter lim="800000"/>
              <a:headEnd/>
              <a:tailEnd/>
            </a:ln>
          </p:spPr>
          <p:txBody>
            <a:bodyPr wrap="none" anchor="ctr"/>
            <a:lstStyle/>
            <a:p>
              <a:pPr fontAlgn="auto">
                <a:spcBef>
                  <a:spcPts val="0"/>
                </a:spcBef>
                <a:spcAft>
                  <a:spcPts val="0"/>
                </a:spcAft>
                <a:defRPr/>
              </a:pPr>
              <a:endParaRPr lang="en-US"/>
            </a:p>
          </p:txBody>
        </p:sp>
        <p:sp>
          <p:nvSpPr>
            <p:cNvPr id="12" name="Rectangle 500"/>
            <p:cNvSpPr>
              <a:spLocks noChangeArrowheads="1"/>
            </p:cNvSpPr>
            <p:nvPr/>
          </p:nvSpPr>
          <p:spPr bwMode="invGray">
            <a:xfrm>
              <a:off x="5677914" y="0"/>
              <a:ext cx="305575" cy="274504"/>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p>
          </p:txBody>
        </p:sp>
        <p:sp>
          <p:nvSpPr>
            <p:cNvPr id="13" name="Rectangle 501"/>
            <p:cNvSpPr>
              <a:spLocks noChangeArrowheads="1"/>
            </p:cNvSpPr>
            <p:nvPr/>
          </p:nvSpPr>
          <p:spPr bwMode="invGray">
            <a:xfrm>
              <a:off x="5362362" y="0"/>
              <a:ext cx="305574" cy="274504"/>
            </a:xfrm>
            <a:prstGeom prst="rect">
              <a:avLst/>
            </a:prstGeom>
            <a:solidFill>
              <a:srgbClr val="D10811">
                <a:alpha val="70195"/>
              </a:srgbClr>
            </a:solidFill>
            <a:ln w="9525">
              <a:noFill/>
              <a:miter lim="800000"/>
              <a:headEnd/>
              <a:tailEnd/>
            </a:ln>
          </p:spPr>
          <p:txBody>
            <a:bodyPr wrap="none" anchor="ctr"/>
            <a:lstStyle/>
            <a:p>
              <a:pPr fontAlgn="auto">
                <a:spcBef>
                  <a:spcPts val="0"/>
                </a:spcBef>
                <a:spcAft>
                  <a:spcPts val="0"/>
                </a:spcAft>
                <a:defRPr/>
              </a:pPr>
              <a:endParaRPr lang="en-US"/>
            </a:p>
          </p:txBody>
        </p:sp>
        <p:sp>
          <p:nvSpPr>
            <p:cNvPr id="14" name="Rectangle 602"/>
            <p:cNvSpPr>
              <a:spLocks noChangeArrowheads="1"/>
            </p:cNvSpPr>
            <p:nvPr/>
          </p:nvSpPr>
          <p:spPr bwMode="invGray">
            <a:xfrm>
              <a:off x="6962573" y="0"/>
              <a:ext cx="922959" cy="281857"/>
            </a:xfrm>
            <a:prstGeom prst="rect">
              <a:avLst/>
            </a:prstGeom>
            <a:solidFill>
              <a:srgbClr val="D10811"/>
            </a:solidFill>
            <a:ln w="9525">
              <a:noFill/>
              <a:miter lim="800000"/>
              <a:headEnd/>
              <a:tailEnd/>
            </a:ln>
          </p:spPr>
          <p:txBody>
            <a:bodyPr wrap="none" anchor="ctr"/>
            <a:lstStyle/>
            <a:p>
              <a:pPr fontAlgn="auto">
                <a:spcBef>
                  <a:spcPts val="0"/>
                </a:spcBef>
                <a:spcAft>
                  <a:spcPts val="0"/>
                </a:spcAft>
                <a:defRPr/>
              </a:pPr>
              <a:endParaRPr lang="en-US"/>
            </a:p>
          </p:txBody>
        </p:sp>
        <p:sp>
          <p:nvSpPr>
            <p:cNvPr id="15" name="Rectangle 609"/>
            <p:cNvSpPr>
              <a:spLocks noChangeArrowheads="1"/>
            </p:cNvSpPr>
            <p:nvPr/>
          </p:nvSpPr>
          <p:spPr bwMode="invGray">
            <a:xfrm>
              <a:off x="6166833" y="0"/>
              <a:ext cx="305575" cy="274504"/>
            </a:xfrm>
            <a:prstGeom prst="rect">
              <a:avLst/>
            </a:prstGeom>
            <a:solidFill>
              <a:srgbClr val="D10811">
                <a:alpha val="38039"/>
              </a:srgbClr>
            </a:solidFill>
            <a:ln w="9525">
              <a:noFill/>
              <a:miter lim="800000"/>
              <a:headEnd/>
              <a:tailEnd/>
            </a:ln>
          </p:spPr>
          <p:txBody>
            <a:bodyPr wrap="none" anchor="ctr"/>
            <a:lstStyle/>
            <a:p>
              <a:pPr fontAlgn="auto">
                <a:spcBef>
                  <a:spcPts val="0"/>
                </a:spcBef>
                <a:spcAft>
                  <a:spcPts val="0"/>
                </a:spcAft>
                <a:defRPr/>
              </a:pPr>
              <a:endParaRPr lang="en-US"/>
            </a:p>
          </p:txBody>
        </p:sp>
      </p:grpSp>
      <p:grpSp>
        <p:nvGrpSpPr>
          <p:cNvPr id="16" name="Group 97"/>
          <p:cNvGrpSpPr>
            <a:grpSpLocks/>
          </p:cNvGrpSpPr>
          <p:nvPr/>
        </p:nvGrpSpPr>
        <p:grpSpPr bwMode="auto">
          <a:xfrm>
            <a:off x="2322513" y="-6350"/>
            <a:ext cx="6821487" cy="352425"/>
            <a:chOff x="3784600" y="0"/>
            <a:chExt cx="5359400" cy="276868"/>
          </a:xfrm>
        </p:grpSpPr>
        <p:sp>
          <p:nvSpPr>
            <p:cNvPr id="17" name="Rectangle 496"/>
            <p:cNvSpPr>
              <a:spLocks noChangeArrowheads="1"/>
            </p:cNvSpPr>
            <p:nvPr/>
          </p:nvSpPr>
          <p:spPr bwMode="invGray">
            <a:xfrm>
              <a:off x="4100152" y="0"/>
              <a:ext cx="305575" cy="274374"/>
            </a:xfrm>
            <a:prstGeom prst="rect">
              <a:avLst/>
            </a:prstGeom>
            <a:solidFill>
              <a:srgbClr val="D10811">
                <a:alpha val="70195"/>
              </a:srgbClr>
            </a:solidFill>
            <a:ln w="9525">
              <a:noFill/>
              <a:miter lim="800000"/>
              <a:headEnd/>
              <a:tailEnd/>
            </a:ln>
          </p:spPr>
          <p:txBody>
            <a:bodyPr wrap="none" anchor="ctr"/>
            <a:lstStyle/>
            <a:p>
              <a:pPr fontAlgn="auto">
                <a:spcBef>
                  <a:spcPts val="0"/>
                </a:spcBef>
                <a:spcAft>
                  <a:spcPts val="0"/>
                </a:spcAft>
                <a:defRPr/>
              </a:pPr>
              <a:endParaRPr lang="en-US"/>
            </a:p>
          </p:txBody>
        </p:sp>
        <p:sp>
          <p:nvSpPr>
            <p:cNvPr id="18" name="Rectangle 497"/>
            <p:cNvSpPr>
              <a:spLocks noChangeArrowheads="1"/>
            </p:cNvSpPr>
            <p:nvPr/>
          </p:nvSpPr>
          <p:spPr bwMode="invGray">
            <a:xfrm>
              <a:off x="3784600" y="0"/>
              <a:ext cx="304327" cy="274374"/>
            </a:xfrm>
            <a:prstGeom prst="rect">
              <a:avLst/>
            </a:prstGeom>
            <a:solidFill>
              <a:srgbClr val="D10811">
                <a:alpha val="59999"/>
              </a:srgbClr>
            </a:solidFill>
            <a:ln w="9525">
              <a:noFill/>
              <a:miter lim="800000"/>
              <a:headEnd/>
              <a:tailEnd/>
            </a:ln>
          </p:spPr>
          <p:txBody>
            <a:bodyPr wrap="none" anchor="ctr"/>
            <a:lstStyle/>
            <a:p>
              <a:pPr fontAlgn="auto">
                <a:spcBef>
                  <a:spcPts val="0"/>
                </a:spcBef>
                <a:spcAft>
                  <a:spcPts val="0"/>
                </a:spcAft>
                <a:defRPr/>
              </a:pPr>
              <a:endParaRPr lang="en-US"/>
            </a:p>
          </p:txBody>
        </p:sp>
        <p:sp>
          <p:nvSpPr>
            <p:cNvPr id="19" name="Rectangle 498"/>
            <p:cNvSpPr>
              <a:spLocks noChangeArrowheads="1"/>
            </p:cNvSpPr>
            <p:nvPr/>
          </p:nvSpPr>
          <p:spPr bwMode="invGray">
            <a:xfrm>
              <a:off x="8519132" y="0"/>
              <a:ext cx="624868" cy="276868"/>
            </a:xfrm>
            <a:prstGeom prst="rect">
              <a:avLst/>
            </a:prstGeom>
            <a:solidFill>
              <a:srgbClr val="D10811">
                <a:alpha val="45882"/>
              </a:srgbClr>
            </a:solidFill>
            <a:ln w="9525" algn="ctr">
              <a:noFill/>
              <a:miter lim="800000"/>
              <a:headEnd/>
              <a:tailEnd/>
            </a:ln>
          </p:spPr>
          <p:txBody>
            <a:bodyPr wrap="none" anchor="ctr"/>
            <a:lstStyle/>
            <a:p>
              <a:pPr fontAlgn="auto">
                <a:spcBef>
                  <a:spcPts val="0"/>
                </a:spcBef>
                <a:spcAft>
                  <a:spcPts val="0"/>
                </a:spcAft>
                <a:defRPr/>
              </a:pPr>
              <a:endParaRPr lang="en-US"/>
            </a:p>
          </p:txBody>
        </p:sp>
        <p:sp>
          <p:nvSpPr>
            <p:cNvPr id="20" name="Rectangle 499"/>
            <p:cNvSpPr>
              <a:spLocks noChangeArrowheads="1"/>
            </p:cNvSpPr>
            <p:nvPr/>
          </p:nvSpPr>
          <p:spPr bwMode="invGray">
            <a:xfrm>
              <a:off x="7875555" y="0"/>
              <a:ext cx="304327" cy="274374"/>
            </a:xfrm>
            <a:prstGeom prst="rect">
              <a:avLst/>
            </a:prstGeom>
            <a:solidFill>
              <a:srgbClr val="D10811">
                <a:alpha val="79999"/>
              </a:srgbClr>
            </a:solidFill>
            <a:ln w="9525" algn="ctr">
              <a:noFill/>
              <a:miter lim="800000"/>
              <a:headEnd/>
              <a:tailEnd/>
            </a:ln>
          </p:spPr>
          <p:txBody>
            <a:bodyPr wrap="none" anchor="ctr"/>
            <a:lstStyle/>
            <a:p>
              <a:pPr fontAlgn="auto">
                <a:spcBef>
                  <a:spcPts val="0"/>
                </a:spcBef>
                <a:spcAft>
                  <a:spcPts val="0"/>
                </a:spcAft>
                <a:defRPr/>
              </a:pPr>
              <a:endParaRPr lang="en-US"/>
            </a:p>
          </p:txBody>
        </p:sp>
        <p:sp>
          <p:nvSpPr>
            <p:cNvPr id="21" name="Rectangle 500"/>
            <p:cNvSpPr>
              <a:spLocks noChangeArrowheads="1"/>
            </p:cNvSpPr>
            <p:nvPr/>
          </p:nvSpPr>
          <p:spPr bwMode="invGray">
            <a:xfrm>
              <a:off x="5677914" y="0"/>
              <a:ext cx="305574" cy="274374"/>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p>
          </p:txBody>
        </p:sp>
        <p:sp>
          <p:nvSpPr>
            <p:cNvPr id="22" name="Rectangle 501"/>
            <p:cNvSpPr>
              <a:spLocks noChangeArrowheads="1"/>
            </p:cNvSpPr>
            <p:nvPr/>
          </p:nvSpPr>
          <p:spPr bwMode="invGray">
            <a:xfrm>
              <a:off x="5362361" y="0"/>
              <a:ext cx="305575" cy="274374"/>
            </a:xfrm>
            <a:prstGeom prst="rect">
              <a:avLst/>
            </a:prstGeom>
            <a:solidFill>
              <a:srgbClr val="D10811">
                <a:alpha val="70195"/>
              </a:srgbClr>
            </a:solidFill>
            <a:ln w="9525">
              <a:noFill/>
              <a:miter lim="800000"/>
              <a:headEnd/>
              <a:tailEnd/>
            </a:ln>
          </p:spPr>
          <p:txBody>
            <a:bodyPr wrap="none" anchor="ctr"/>
            <a:lstStyle/>
            <a:p>
              <a:pPr fontAlgn="auto">
                <a:spcBef>
                  <a:spcPts val="0"/>
                </a:spcBef>
                <a:spcAft>
                  <a:spcPts val="0"/>
                </a:spcAft>
                <a:defRPr/>
              </a:pPr>
              <a:endParaRPr lang="en-US"/>
            </a:p>
          </p:txBody>
        </p:sp>
        <p:sp>
          <p:nvSpPr>
            <p:cNvPr id="23" name="Rectangle 609"/>
            <p:cNvSpPr>
              <a:spLocks noChangeArrowheads="1"/>
            </p:cNvSpPr>
            <p:nvPr/>
          </p:nvSpPr>
          <p:spPr bwMode="invGray">
            <a:xfrm>
              <a:off x="6166833" y="0"/>
              <a:ext cx="305574" cy="274374"/>
            </a:xfrm>
            <a:prstGeom prst="rect">
              <a:avLst/>
            </a:prstGeom>
            <a:solidFill>
              <a:srgbClr val="D10811">
                <a:alpha val="38039"/>
              </a:srgbClr>
            </a:solidFill>
            <a:ln w="9525">
              <a:noFill/>
              <a:miter lim="800000"/>
              <a:headEnd/>
              <a:tailEnd/>
            </a:ln>
          </p:spPr>
          <p:txBody>
            <a:bodyPr wrap="none" anchor="ctr"/>
            <a:lstStyle/>
            <a:p>
              <a:pPr fontAlgn="auto">
                <a:spcBef>
                  <a:spcPts val="0"/>
                </a:spcBef>
                <a:spcAft>
                  <a:spcPts val="0"/>
                </a:spcAft>
                <a:defRPr/>
              </a:pPr>
              <a:endParaRPr lang="en-US"/>
            </a:p>
          </p:txBody>
        </p:sp>
      </p:grpSp>
      <p:cxnSp>
        <p:nvCxnSpPr>
          <p:cNvPr id="24" name="Straight Connector 23"/>
          <p:cNvCxnSpPr/>
          <p:nvPr/>
        </p:nvCxnSpPr>
        <p:spPr bwMode="ltGray">
          <a:xfrm>
            <a:off x="0" y="3171825"/>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ltGray">
          <a:xfrm>
            <a:off x="0" y="6100763"/>
            <a:ext cx="913923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682496" y="3429000"/>
            <a:ext cx="6089904" cy="1365504"/>
          </a:xfrm>
        </p:spPr>
        <p:txBody>
          <a:bodyPr>
            <a:noAutofit/>
          </a:bodyPr>
          <a:lstStyle/>
          <a:p>
            <a:r>
              <a:rPr lang="en-US" smtClean="0"/>
              <a:t>Click to edit Master title style</a:t>
            </a:r>
            <a:endParaRPr lang="en-US"/>
          </a:p>
        </p:txBody>
      </p:sp>
      <p:sp>
        <p:nvSpPr>
          <p:cNvPr id="3" name="Subtitle 2"/>
          <p:cNvSpPr>
            <a:spLocks noGrp="1"/>
          </p:cNvSpPr>
          <p:nvPr>
            <p:ph type="subTitle" idx="1"/>
          </p:nvPr>
        </p:nvSpPr>
        <p:spPr>
          <a:xfrm>
            <a:off x="1676400" y="4876800"/>
            <a:ext cx="6089904" cy="990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26" name="Date Placeholder 3"/>
          <p:cNvSpPr>
            <a:spLocks noGrp="1"/>
          </p:cNvSpPr>
          <p:nvPr>
            <p:ph type="dt" sz="half" idx="10"/>
          </p:nvPr>
        </p:nvSpPr>
        <p:spPr/>
        <p:txBody>
          <a:bodyPr/>
          <a:lstStyle>
            <a:lvl1pPr>
              <a:defRPr/>
            </a:lvl1pPr>
          </a:lstStyle>
          <a:p>
            <a:pPr>
              <a:defRPr/>
            </a:pPr>
            <a:fld id="{B9E2FB69-74BF-405B-ABE5-3E9FB738440D}" type="datetime1">
              <a:rPr lang="en-US"/>
              <a:pPr>
                <a:defRPr/>
              </a:pPr>
              <a:t>11/19/2015</a:t>
            </a:fld>
            <a:endParaRPr lang="en-US"/>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4153" y="1905000"/>
            <a:ext cx="2726882" cy="991953"/>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BE6A70-7E53-404A-BB56-57FA19531DC9}" type="datetime1">
              <a:rPr lang="en-US"/>
              <a:pPr>
                <a:defRPr/>
              </a:pPr>
              <a:t>11/19/2015</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4267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6172200"/>
            <a:ext cx="8229600" cy="228600"/>
          </a:xfrm>
        </p:spPr>
        <p:txBody>
          <a:bodyPr>
            <a:noAutofit/>
          </a:bodyPr>
          <a:lstStyle>
            <a:lvl1pPr marL="0" indent="0">
              <a:buNone/>
              <a:defRPr sz="11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EE0162-B384-47E5-963F-941B4770DA1A}" type="datetime1">
              <a:rPr lang="en-US"/>
              <a:pPr>
                <a:defRPr/>
              </a:pPr>
              <a:t>11/19/2015</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5186597" y="1600200"/>
            <a:ext cx="3342806" cy="3789206"/>
          </a:xfrm>
          <a:ln w="152400">
            <a:solidFill>
              <a:schemeClr val="bg2"/>
            </a:solidFill>
            <a:miter lim="800000"/>
          </a:ln>
        </p:spPr>
        <p:txBody>
          <a:bodyPr tIns="18288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457200" y="1447800"/>
            <a:ext cx="4267200" cy="4724400"/>
          </a:xfrm>
        </p:spPr>
        <p:txBody>
          <a:bodyPr>
            <a:noAutofit/>
          </a:bodyPr>
          <a:lstStyle>
            <a:lvl1pPr marL="0" indent="0" algn="l">
              <a:spcBef>
                <a:spcPts val="0"/>
              </a:spcBef>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3A4FB1E-A0B2-4C5D-AD3E-C66D25603E20}" type="datetime1">
              <a:rPr lang="en-US"/>
              <a:pPr>
                <a:defRPr/>
              </a:pPr>
              <a:t>11/19/2015</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1447800"/>
            <a:ext cx="4343400" cy="4724400"/>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Picture Placeholder 8"/>
          <p:cNvSpPr>
            <a:spLocks noGrp="1"/>
          </p:cNvSpPr>
          <p:nvPr>
            <p:ph type="pic" sz="quarter" idx="13"/>
          </p:nvPr>
        </p:nvSpPr>
        <p:spPr bwMode="gray">
          <a:xfrm>
            <a:off x="5184648" y="1600200"/>
            <a:ext cx="3346704" cy="3785616"/>
          </a:xfrm>
          <a:ln w="152400">
            <a:solidFill>
              <a:schemeClr val="bg2"/>
            </a:solidFill>
            <a:miter lim="800000"/>
          </a:ln>
        </p:spPr>
        <p:txBody>
          <a:bodyPr tIns="182880" rtlCol="0">
            <a:normAutofit/>
          </a:bodyPr>
          <a:lstStyle>
            <a:lvl1pPr algn="ctr">
              <a:buNone/>
              <a:defRPr sz="2000"/>
            </a:lvl1pPr>
          </a:lstStyle>
          <a:p>
            <a:pPr lvl="0"/>
            <a:r>
              <a:rPr lang="en-US" noProof="0" smtClean="0"/>
              <a:t>Click icon to add picture</a:t>
            </a:r>
            <a:endParaRPr lang="en-US" noProof="0"/>
          </a:p>
        </p:txBody>
      </p:sp>
      <p:sp>
        <p:nvSpPr>
          <p:cNvPr id="5" name="Date Placeholder 3"/>
          <p:cNvSpPr>
            <a:spLocks noGrp="1"/>
          </p:cNvSpPr>
          <p:nvPr>
            <p:ph type="dt" sz="half" idx="15"/>
          </p:nvPr>
        </p:nvSpPr>
        <p:spPr/>
        <p:txBody>
          <a:bodyPr/>
          <a:lstStyle>
            <a:lvl1pPr>
              <a:defRPr/>
            </a:lvl1pPr>
          </a:lstStyle>
          <a:p>
            <a:pPr>
              <a:defRPr/>
            </a:pPr>
            <a:fld id="{DFE23AC8-BEA7-43D9-8AC3-5A69073B59B3}" type="datetime1">
              <a:rPr lang="en-US"/>
              <a:pPr>
                <a:defRPr/>
              </a:pPr>
              <a:t>11/19/2015</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886200"/>
            <a:ext cx="3886200" cy="2286000"/>
          </a:xfrm>
        </p:spPr>
        <p:txBody>
          <a:bodyPr>
            <a:noAutofit/>
          </a:bodyPr>
          <a:lstStyle>
            <a:lvl1pPr marL="231775" indent="-231775">
              <a:defRPr sz="1800"/>
            </a:lvl1pPr>
            <a:lvl2pPr marL="508000" indent="-217488">
              <a:defRPr sz="1600"/>
            </a:lvl2pPr>
            <a:lvl3pPr marL="798513" indent="-174625">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9" name="Picture Placeholder 8"/>
          <p:cNvSpPr>
            <a:spLocks noGrp="1"/>
          </p:cNvSpPr>
          <p:nvPr>
            <p:ph type="pic" sz="quarter" idx="13"/>
          </p:nvPr>
        </p:nvSpPr>
        <p:spPr bwMode="gray">
          <a:xfrm>
            <a:off x="4876800" y="1600200"/>
            <a:ext cx="3657600" cy="2057400"/>
          </a:xfrm>
          <a:ln w="152400">
            <a:solidFill>
              <a:schemeClr val="bg2"/>
            </a:solidFill>
            <a:miter lim="800000"/>
          </a:ln>
        </p:spPr>
        <p:txBody>
          <a:bodyPr tIns="182880" rtlCol="0">
            <a:normAutofit/>
          </a:bodyPr>
          <a:lstStyle>
            <a:lvl1pPr algn="ctr">
              <a:buNone/>
              <a:defRPr sz="2000"/>
            </a:lvl1pPr>
          </a:lstStyle>
          <a:p>
            <a:pPr lvl="0"/>
            <a:r>
              <a:rPr lang="en-US" noProof="0" smtClean="0"/>
              <a:t>Click icon to add picture</a:t>
            </a:r>
            <a:endParaRPr lang="en-US" noProof="0"/>
          </a:p>
        </p:txBody>
      </p:sp>
      <p:sp>
        <p:nvSpPr>
          <p:cNvPr id="10" name="Text Placeholder 10"/>
          <p:cNvSpPr>
            <a:spLocks noGrp="1"/>
          </p:cNvSpPr>
          <p:nvPr>
            <p:ph type="body" sz="quarter" idx="15"/>
          </p:nvPr>
        </p:nvSpPr>
        <p:spPr>
          <a:xfrm>
            <a:off x="4724400" y="3886200"/>
            <a:ext cx="3962400" cy="22860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p:txBody>
      </p:sp>
      <p:sp>
        <p:nvSpPr>
          <p:cNvPr id="12" name="Picture Placeholder 8"/>
          <p:cNvSpPr>
            <a:spLocks noGrp="1"/>
          </p:cNvSpPr>
          <p:nvPr>
            <p:ph type="pic" sz="quarter" idx="16"/>
          </p:nvPr>
        </p:nvSpPr>
        <p:spPr bwMode="gray">
          <a:xfrm>
            <a:off x="601835" y="1600200"/>
            <a:ext cx="3657600" cy="2057400"/>
          </a:xfrm>
          <a:ln w="152400">
            <a:solidFill>
              <a:schemeClr val="bg2"/>
            </a:solidFill>
            <a:miter lim="800000"/>
          </a:ln>
        </p:spPr>
        <p:txBody>
          <a:bodyPr tIns="182880" rtlCol="0">
            <a:normAutofit/>
          </a:bodyPr>
          <a:lstStyle>
            <a:lvl1pPr algn="ctr">
              <a:buNone/>
              <a:defRPr sz="2000"/>
            </a:lvl1pPr>
          </a:lstStyle>
          <a:p>
            <a:pPr lvl="0"/>
            <a:r>
              <a:rPr lang="en-US" noProof="0" smtClean="0"/>
              <a:t>Click icon to add picture</a:t>
            </a:r>
            <a:endParaRPr lang="en-US" noProof="0"/>
          </a:p>
        </p:txBody>
      </p:sp>
      <p:sp>
        <p:nvSpPr>
          <p:cNvPr id="7" name="Date Placeholder 3"/>
          <p:cNvSpPr>
            <a:spLocks noGrp="1"/>
          </p:cNvSpPr>
          <p:nvPr>
            <p:ph type="dt" sz="half" idx="17"/>
          </p:nvPr>
        </p:nvSpPr>
        <p:spPr/>
        <p:txBody>
          <a:bodyPr/>
          <a:lstStyle>
            <a:lvl1pPr>
              <a:defRPr/>
            </a:lvl1pPr>
          </a:lstStyle>
          <a:p>
            <a:pPr>
              <a:defRPr/>
            </a:pPr>
            <a:fld id="{D0E5291C-AFB2-465E-A398-348AD4A1FC2E}" type="datetime1">
              <a:rPr lang="en-US"/>
              <a:pPr>
                <a:defRPr/>
              </a:pPr>
              <a:t>11/19/2015</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hree Pictures with Bulleted Text">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Text Placeholder 10"/>
          <p:cNvSpPr>
            <a:spLocks noGrp="1"/>
          </p:cNvSpPr>
          <p:nvPr>
            <p:ph type="body" sz="quarter" idx="15"/>
          </p:nvPr>
        </p:nvSpPr>
        <p:spPr>
          <a:xfrm>
            <a:off x="3338286"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2"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rtlCol="0">
            <a:normAutofit/>
          </a:bodyPr>
          <a:lstStyle>
            <a:lvl1pPr marL="0" indent="0" algn="ctr">
              <a:buNone/>
              <a:tabLst/>
              <a:defRPr sz="1800"/>
            </a:lvl1pPr>
          </a:lstStyle>
          <a:p>
            <a:pPr lvl="0"/>
            <a:r>
              <a:rPr lang="en-US" noProof="0" smtClean="0"/>
              <a:t>Click icon to add picture</a:t>
            </a:r>
            <a:endParaRPr lang="en-US" noProof="0"/>
          </a:p>
        </p:txBody>
      </p:sp>
      <p:sp>
        <p:nvSpPr>
          <p:cNvPr id="13"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rtlCol="0">
            <a:normAutofit/>
          </a:bodyPr>
          <a:lstStyle>
            <a:lvl1pPr marL="0" indent="0" algn="ctr">
              <a:buNone/>
              <a:defRPr sz="1800"/>
            </a:lvl1pPr>
          </a:lstStyle>
          <a:p>
            <a:pPr lvl="0"/>
            <a:r>
              <a:rPr lang="en-US" noProof="0" smtClean="0"/>
              <a:t>Click icon to add picture</a:t>
            </a:r>
            <a:endParaRPr lang="en-US" noProof="0"/>
          </a:p>
        </p:txBody>
      </p:sp>
      <p:sp>
        <p:nvSpPr>
          <p:cNvPr id="9"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rtlCol="0">
            <a:normAutofit/>
          </a:bodyPr>
          <a:lstStyle>
            <a:lvl1pPr marL="0" indent="0" algn="ctr">
              <a:buNone/>
              <a:defRPr sz="1800"/>
            </a:lvl1pPr>
          </a:lstStyle>
          <a:p>
            <a:pPr lvl="0"/>
            <a:r>
              <a:rPr lang="en-US" noProof="0" smtClean="0"/>
              <a:t>Click icon to add picture</a:t>
            </a:r>
            <a:endParaRPr lang="en-US" noProof="0"/>
          </a:p>
        </p:txBody>
      </p:sp>
      <p:sp>
        <p:nvSpPr>
          <p:cNvPr id="14" name="Text Placeholder 10"/>
          <p:cNvSpPr>
            <a:spLocks noGrp="1"/>
          </p:cNvSpPr>
          <p:nvPr>
            <p:ph type="body" sz="quarter" idx="18"/>
          </p:nvPr>
        </p:nvSpPr>
        <p:spPr>
          <a:xfrm>
            <a:off x="6204858" y="3657600"/>
            <a:ext cx="242316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5" name="Date Placeholder 3"/>
          <p:cNvSpPr>
            <a:spLocks noGrp="1"/>
          </p:cNvSpPr>
          <p:nvPr>
            <p:ph type="dt" sz="half" idx="19"/>
          </p:nvPr>
        </p:nvSpPr>
        <p:spPr/>
        <p:txBody>
          <a:bodyPr/>
          <a:lstStyle>
            <a:lvl1pPr>
              <a:defRPr/>
            </a:lvl1pPr>
          </a:lstStyle>
          <a:p>
            <a:pPr>
              <a:defRPr/>
            </a:pPr>
            <a:fld id="{A6DE8A47-7E45-479B-A365-A75D49C65496}" type="datetime1">
              <a:rPr lang="en-US"/>
              <a:pPr>
                <a:defRPr/>
              </a:pPr>
              <a:t>11/19/2015</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537028"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5" name="Text Placeholder 10"/>
          <p:cNvSpPr>
            <a:spLocks noGrp="1"/>
          </p:cNvSpPr>
          <p:nvPr>
            <p:ph type="body" sz="quarter" idx="19"/>
          </p:nvPr>
        </p:nvSpPr>
        <p:spPr>
          <a:xfrm>
            <a:off x="3418114"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16" name="Text Placeholder 10"/>
          <p:cNvSpPr>
            <a:spLocks noGrp="1"/>
          </p:cNvSpPr>
          <p:nvPr>
            <p:ph type="body" sz="quarter" idx="20"/>
          </p:nvPr>
        </p:nvSpPr>
        <p:spPr>
          <a:xfrm>
            <a:off x="6284686" y="3657600"/>
            <a:ext cx="2343332" cy="2514600"/>
          </a:xfrm>
        </p:spPr>
        <p:txBody>
          <a:bodyPr>
            <a:noAutofit/>
          </a:bodyPr>
          <a:lstStyle>
            <a:lvl1pPr marL="0" indent="0">
              <a:spcBef>
                <a:spcPts val="0"/>
              </a:spcBef>
              <a:buNone/>
              <a:defRPr sz="1800"/>
            </a:lvl1pPr>
            <a:lvl2pPr marL="0" indent="0">
              <a:buNone/>
              <a:defRPr sz="1800"/>
            </a:lvl2pPr>
            <a:lvl3pPr marL="914400" indent="-231775">
              <a:defRPr sz="1400"/>
            </a:lvl3pPr>
            <a:lvl4pPr>
              <a:defRPr sz="1400"/>
            </a:lvl4pPr>
            <a:lvl5pPr>
              <a:defRPr sz="1400"/>
            </a:lvl5pPr>
          </a:lstStyle>
          <a:p>
            <a:pPr lvl="0"/>
            <a:r>
              <a:rPr lang="en-US" smtClean="0"/>
              <a:t>Click to edit Master text styles</a:t>
            </a:r>
          </a:p>
        </p:txBody>
      </p:sp>
      <p:sp>
        <p:nvSpPr>
          <p:cNvPr id="14"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rtlCol="0">
            <a:normAutofit/>
          </a:bodyPr>
          <a:lstStyle>
            <a:lvl1pPr marL="0" indent="0" algn="ctr">
              <a:buNone/>
              <a:tabLst/>
              <a:defRPr sz="1800"/>
            </a:lvl1pPr>
          </a:lstStyle>
          <a:p>
            <a:pPr lvl="0"/>
            <a:r>
              <a:rPr lang="en-US" noProof="0" smtClean="0"/>
              <a:t>Click icon to add picture</a:t>
            </a:r>
            <a:endParaRPr lang="en-US" noProof="0"/>
          </a:p>
        </p:txBody>
      </p:sp>
      <p:sp>
        <p:nvSpPr>
          <p:cNvPr id="17"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rtlCol="0">
            <a:normAutofit/>
          </a:bodyPr>
          <a:lstStyle>
            <a:lvl1pPr marL="0" indent="0" algn="ctr">
              <a:buNone/>
              <a:defRPr sz="1800"/>
            </a:lvl1pPr>
          </a:lstStyle>
          <a:p>
            <a:pPr lvl="0"/>
            <a:r>
              <a:rPr lang="en-US" noProof="0" smtClean="0"/>
              <a:t>Click icon to add picture</a:t>
            </a:r>
            <a:endParaRPr lang="en-US" noProof="0"/>
          </a:p>
        </p:txBody>
      </p:sp>
      <p:sp>
        <p:nvSpPr>
          <p:cNvPr id="18"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rtlCol="0">
            <a:normAutofit/>
          </a:bodyPr>
          <a:lstStyle>
            <a:lvl1pPr marL="0" indent="0" algn="ctr">
              <a:buNone/>
              <a:defRPr sz="1800"/>
            </a:lvl1pPr>
          </a:lstStyle>
          <a:p>
            <a:pPr lvl="0"/>
            <a:r>
              <a:rPr lang="en-US" noProof="0" smtClean="0"/>
              <a:t>Click icon to add picture</a:t>
            </a:r>
            <a:endParaRPr lang="en-US" noProof="0"/>
          </a:p>
        </p:txBody>
      </p:sp>
      <p:sp>
        <p:nvSpPr>
          <p:cNvPr id="9" name="Date Placeholder 3"/>
          <p:cNvSpPr>
            <a:spLocks noGrp="1"/>
          </p:cNvSpPr>
          <p:nvPr>
            <p:ph type="dt" sz="half" idx="21"/>
          </p:nvPr>
        </p:nvSpPr>
        <p:spPr/>
        <p:txBody>
          <a:bodyPr/>
          <a:lstStyle>
            <a:lvl1pPr>
              <a:defRPr/>
            </a:lvl1pPr>
          </a:lstStyle>
          <a:p>
            <a:pPr>
              <a:defRPr/>
            </a:pPr>
            <a:fld id="{E6033565-19A2-41FD-A54F-9A33CFC0235D}" type="datetime1">
              <a:rPr lang="en-US"/>
              <a:pPr>
                <a:defRPr/>
              </a:pPr>
              <a:t>11/19/2015</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Pictures with One Textbox">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457200" y="3657600"/>
            <a:ext cx="8229600" cy="2514600"/>
          </a:xfrm>
        </p:spPr>
        <p:txBody>
          <a:bodyPr>
            <a:noAutofit/>
          </a:bodyPr>
          <a:lstStyle>
            <a:lvl1pPr marL="231775" indent="-231775">
              <a:defRPr sz="1800"/>
            </a:lvl1pPr>
            <a:lvl2pPr marL="566738" indent="-219075">
              <a:defRPr sz="1600"/>
            </a:lvl2pPr>
            <a:lvl3pPr marL="914400" indent="-231775">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Picture Placeholder 8"/>
          <p:cNvSpPr>
            <a:spLocks noGrp="1"/>
          </p:cNvSpPr>
          <p:nvPr>
            <p:ph type="pic" sz="quarter" idx="16"/>
          </p:nvPr>
        </p:nvSpPr>
        <p:spPr bwMode="gray">
          <a:xfrm>
            <a:off x="632867" y="1600200"/>
            <a:ext cx="2200274" cy="1777144"/>
          </a:xfrm>
          <a:ln w="152400">
            <a:solidFill>
              <a:schemeClr val="bg2"/>
            </a:solidFill>
            <a:miter lim="800000"/>
          </a:ln>
        </p:spPr>
        <p:txBody>
          <a:bodyPr tIns="182880" rtlCol="0">
            <a:normAutofit/>
          </a:bodyPr>
          <a:lstStyle>
            <a:lvl1pPr marL="0" indent="0" algn="ctr">
              <a:buNone/>
              <a:tabLst/>
              <a:defRPr sz="1800"/>
            </a:lvl1pPr>
          </a:lstStyle>
          <a:p>
            <a:pPr lvl="0"/>
            <a:r>
              <a:rPr lang="en-US" noProof="0" smtClean="0"/>
              <a:t>Click icon to add picture</a:t>
            </a:r>
            <a:endParaRPr lang="en-US" noProof="0"/>
          </a:p>
        </p:txBody>
      </p:sp>
      <p:sp>
        <p:nvSpPr>
          <p:cNvPr id="14" name="Picture Placeholder 8"/>
          <p:cNvSpPr>
            <a:spLocks noGrp="1"/>
          </p:cNvSpPr>
          <p:nvPr>
            <p:ph type="pic" sz="quarter" idx="17"/>
          </p:nvPr>
        </p:nvSpPr>
        <p:spPr bwMode="gray">
          <a:xfrm>
            <a:off x="3470148" y="1600200"/>
            <a:ext cx="2203704" cy="1773936"/>
          </a:xfrm>
          <a:ln w="152400">
            <a:solidFill>
              <a:schemeClr val="bg2"/>
            </a:solidFill>
            <a:miter lim="800000"/>
          </a:ln>
        </p:spPr>
        <p:txBody>
          <a:bodyPr tIns="182880" rtlCol="0">
            <a:normAutofit/>
          </a:bodyPr>
          <a:lstStyle>
            <a:lvl1pPr marL="0" indent="0" algn="ctr">
              <a:buNone/>
              <a:defRPr sz="1800"/>
            </a:lvl1pPr>
          </a:lstStyle>
          <a:p>
            <a:pPr lvl="0"/>
            <a:r>
              <a:rPr lang="en-US" noProof="0" smtClean="0"/>
              <a:t>Click icon to add picture</a:t>
            </a:r>
            <a:endParaRPr lang="en-US" noProof="0"/>
          </a:p>
        </p:txBody>
      </p:sp>
      <p:sp>
        <p:nvSpPr>
          <p:cNvPr id="15" name="Picture Placeholder 8"/>
          <p:cNvSpPr>
            <a:spLocks noGrp="1"/>
          </p:cNvSpPr>
          <p:nvPr>
            <p:ph type="pic" sz="quarter" idx="13"/>
          </p:nvPr>
        </p:nvSpPr>
        <p:spPr bwMode="gray">
          <a:xfrm>
            <a:off x="6314857" y="1600200"/>
            <a:ext cx="2199556" cy="1776564"/>
          </a:xfrm>
          <a:ln w="152400">
            <a:solidFill>
              <a:schemeClr val="bg2"/>
            </a:solidFill>
            <a:miter lim="800000"/>
          </a:ln>
        </p:spPr>
        <p:txBody>
          <a:bodyPr tIns="182880" rtlCol="0">
            <a:normAutofit/>
          </a:bodyPr>
          <a:lstStyle>
            <a:lvl1pPr marL="0" indent="0" algn="ctr">
              <a:buNone/>
              <a:defRPr sz="1800"/>
            </a:lvl1pPr>
          </a:lstStyle>
          <a:p>
            <a:pPr lvl="0"/>
            <a:r>
              <a:rPr lang="en-US" noProof="0" smtClean="0"/>
              <a:t>Click icon to add picture</a:t>
            </a:r>
            <a:endParaRPr lang="en-US" noProof="0"/>
          </a:p>
        </p:txBody>
      </p:sp>
      <p:sp>
        <p:nvSpPr>
          <p:cNvPr id="7" name="Date Placeholder 3"/>
          <p:cNvSpPr>
            <a:spLocks noGrp="1"/>
          </p:cNvSpPr>
          <p:nvPr>
            <p:ph type="dt" sz="half" idx="18"/>
          </p:nvPr>
        </p:nvSpPr>
        <p:spPr/>
        <p:txBody>
          <a:bodyPr/>
          <a:lstStyle>
            <a:lvl1pPr>
              <a:defRPr/>
            </a:lvl1pPr>
          </a:lstStyle>
          <a:p>
            <a:pPr>
              <a:defRPr/>
            </a:pPr>
            <a:fld id="{343EF1A4-87BE-4407-B629-C274FE6C539E}" type="datetime1">
              <a:rPr lang="en-US"/>
              <a:pPr>
                <a:defRPr/>
              </a:pPr>
              <a:t>11/19/2015</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orizontal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34715"/>
            <a:ext cx="8229600" cy="838200"/>
          </a:xfrm>
        </p:spPr>
        <p:txBody>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bwMode="gray">
          <a:xfrm>
            <a:off x="1573968" y="1740674"/>
            <a:ext cx="5996066" cy="3837480"/>
          </a:xfrm>
          <a:ln w="152400">
            <a:solidFill>
              <a:schemeClr val="bg2"/>
            </a:solidFill>
            <a:miter lim="800000"/>
          </a:ln>
        </p:spPr>
        <p:txBody>
          <a:bodyPr tIns="182880" rtlCol="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Date Placeholder 3"/>
          <p:cNvSpPr>
            <a:spLocks noGrp="1"/>
          </p:cNvSpPr>
          <p:nvPr>
            <p:ph type="dt" sz="half" idx="10"/>
          </p:nvPr>
        </p:nvSpPr>
        <p:spPr/>
        <p:txBody>
          <a:bodyPr/>
          <a:lstStyle>
            <a:lvl1pPr>
              <a:defRPr/>
            </a:lvl1pPr>
          </a:lstStyle>
          <a:p>
            <a:pPr>
              <a:defRPr/>
            </a:pPr>
            <a:fld id="{CE716E4B-2E12-45B3-AFD5-257402CFA830}" type="datetime1">
              <a:rPr lang="en-US"/>
              <a:pPr>
                <a:defRPr/>
              </a:pPr>
              <a:t>11/19/2015</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vaya Log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6942" y="2639884"/>
            <a:ext cx="4862513" cy="1764349"/>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p:nvSpPr>
        <p:spPr>
          <a:xfrm>
            <a:off x="8377238" y="6565900"/>
            <a:ext cx="309562" cy="203200"/>
          </a:xfrm>
          <a:prstGeom prst="rect">
            <a:avLst/>
          </a:prstGeom>
          <a:noFill/>
        </p:spPr>
        <p:txBody>
          <a:bodyPr wrap="none" anchor="ctr">
            <a:spAutoFit/>
          </a:bodyPr>
          <a:lstStyle/>
          <a:p>
            <a:pPr algn="r" fontAlgn="auto">
              <a:lnSpc>
                <a:spcPct val="90000"/>
              </a:lnSpc>
              <a:spcBef>
                <a:spcPts val="0"/>
              </a:spcBef>
              <a:spcAft>
                <a:spcPts val="0"/>
              </a:spcAft>
              <a:defRPr/>
            </a:pPr>
            <a:fld id="{0ED29D91-04B6-4AE1-93FB-9619CC05D692}" type="slidenum">
              <a:rPr lang="en-US" sz="800">
                <a:solidFill>
                  <a:srgbClr val="8F8F8F"/>
                </a:solidFill>
                <a:latin typeface="+mn-lt"/>
              </a:rPr>
              <a:pPr algn="r" fontAlgn="auto">
                <a:lnSpc>
                  <a:spcPct val="90000"/>
                </a:lnSpc>
                <a:spcBef>
                  <a:spcPts val="0"/>
                </a:spcBef>
                <a:spcAft>
                  <a:spcPts val="0"/>
                </a:spcAft>
                <a:defRPr/>
              </a:pPr>
              <a:t>‹#›</a:t>
            </a:fld>
            <a:endParaRPr lang="en-US" sz="800" dirty="0">
              <a:solidFill>
                <a:srgbClr val="8F8F8F"/>
              </a:solidFill>
              <a:latin typeface="+mn-lt"/>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5A0F829-DB11-4880-93B3-C92520BAD79D}" type="datetime1">
              <a:rPr lang="en-US"/>
              <a:pPr>
                <a:defRPr/>
              </a:pPr>
              <a:t>11/19/2015</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9220C29-DE3F-4F27-BE2C-378407B850F9}" type="datetime1">
              <a:rPr lang="en-US"/>
              <a:pPr>
                <a:defRPr/>
              </a:pPr>
              <a:t>11/19/2015</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6065"/>
            <a:ext cx="2057400" cy="57161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6065"/>
            <a:ext cx="6019800" cy="57161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05D767-EB41-4DF8-9BEC-1C50F8BB4833}" type="datetime1">
              <a:rPr lang="en-US"/>
              <a:pPr>
                <a:defRPr/>
              </a:pPr>
              <a:t>11/19/2015</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25" name="Rectángulo 12"/>
          <p:cNvSpPr/>
          <p:nvPr userDrawn="1"/>
        </p:nvSpPr>
        <p:spPr>
          <a:xfrm>
            <a:off x="-6934" y="4263772"/>
            <a:ext cx="9144000" cy="2594228"/>
          </a:xfrm>
          <a:prstGeom prst="rect">
            <a:avLst/>
          </a:prstGeom>
          <a:solidFill>
            <a:srgbClr val="CC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6" name="Imagen 13"/>
          <p:cNvPicPr>
            <a:picLocks noChangeAspect="1"/>
          </p:cNvPicPr>
          <p:nvPr userDrawn="1"/>
        </p:nvPicPr>
        <p:blipFill>
          <a:blip r:embed="rId2"/>
          <a:stretch>
            <a:fillRect/>
          </a:stretch>
        </p:blipFill>
        <p:spPr>
          <a:xfrm>
            <a:off x="6671900" y="6552972"/>
            <a:ext cx="2232000" cy="217166"/>
          </a:xfrm>
          <a:prstGeom prst="rect">
            <a:avLst/>
          </a:prstGeom>
        </p:spPr>
      </p:pic>
      <p:sp>
        <p:nvSpPr>
          <p:cNvPr id="40" name="Marcador de texto 2"/>
          <p:cNvSpPr>
            <a:spLocks noGrp="1"/>
          </p:cNvSpPr>
          <p:nvPr>
            <p:ph type="body" idx="1" hasCustomPrompt="1"/>
          </p:nvPr>
        </p:nvSpPr>
        <p:spPr>
          <a:xfrm>
            <a:off x="722313" y="5597216"/>
            <a:ext cx="7772400" cy="366990"/>
          </a:xfrm>
          <a:prstGeom prst="rect">
            <a:avLst/>
          </a:prstGeom>
        </p:spPr>
        <p:txBody>
          <a:bodyPr anchor="t"/>
          <a:lstStyle>
            <a:lvl1pPr marL="0" indent="0">
              <a:buNone/>
              <a:defRPr sz="18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Position/title at Avaya</a:t>
            </a:r>
            <a:endParaRPr lang="en-US" dirty="0"/>
          </a:p>
        </p:txBody>
      </p:sp>
      <p:sp>
        <p:nvSpPr>
          <p:cNvPr id="41" name="Marcador de texto 2"/>
          <p:cNvSpPr>
            <a:spLocks noGrp="1"/>
          </p:cNvSpPr>
          <p:nvPr>
            <p:ph type="body" idx="10" hasCustomPrompt="1"/>
          </p:nvPr>
        </p:nvSpPr>
        <p:spPr>
          <a:xfrm>
            <a:off x="722313" y="5159770"/>
            <a:ext cx="7772400" cy="430329"/>
          </a:xfrm>
          <a:prstGeom prst="rect">
            <a:avLst/>
          </a:prstGeom>
        </p:spPr>
        <p:txBody>
          <a:bodyPr anchor="t">
            <a:normAutofit/>
          </a:bodyPr>
          <a:lstStyle>
            <a:lvl1pPr marL="0" indent="0">
              <a:buNone/>
              <a:defRPr sz="2000" b="1">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First Name Last Name</a:t>
            </a:r>
          </a:p>
        </p:txBody>
      </p:sp>
      <p:sp>
        <p:nvSpPr>
          <p:cNvPr id="42" name="Marcador de texto 2"/>
          <p:cNvSpPr>
            <a:spLocks noGrp="1"/>
          </p:cNvSpPr>
          <p:nvPr>
            <p:ph type="body" idx="11" hasCustomPrompt="1"/>
          </p:nvPr>
        </p:nvSpPr>
        <p:spPr>
          <a:xfrm>
            <a:off x="722313" y="5964206"/>
            <a:ext cx="7772400" cy="366990"/>
          </a:xfrm>
          <a:prstGeom prst="rect">
            <a:avLst/>
          </a:prstGeom>
        </p:spPr>
        <p:txBody>
          <a:bodyPr anchor="t"/>
          <a:lstStyle>
            <a:lvl1pPr marL="0" indent="0">
              <a:buNone/>
              <a:defRPr sz="180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@email</a:t>
            </a:r>
            <a:endParaRPr lang="en-US" dirty="0"/>
          </a:p>
        </p:txBody>
      </p:sp>
      <p:sp>
        <p:nvSpPr>
          <p:cNvPr id="44" name="Footer Placeholder 3"/>
          <p:cNvSpPr txBox="1">
            <a:spLocks/>
          </p:cNvSpPr>
          <p:nvPr userDrawn="1"/>
        </p:nvSpPr>
        <p:spPr>
          <a:xfrm>
            <a:off x="7345" y="6486087"/>
            <a:ext cx="3955055" cy="304801"/>
          </a:xfrm>
          <a:prstGeom prst="rect">
            <a:avLst/>
          </a:prstGeom>
        </p:spPr>
        <p:txBody>
          <a:bodyPr/>
          <a:lstStyle>
            <a:defPPr>
              <a:defRPr lang="en-US"/>
            </a:defPPr>
            <a:lvl1pPr marL="0" algn="l" defTabSz="914400" rtl="0" eaLnBrk="1" latinLnBrk="0" hangingPunct="1">
              <a:defRPr sz="900" kern="1200">
                <a:solidFill>
                  <a:schemeClr val="tx1">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Arial"/>
              </a:rPr>
              <a:t>© 2015 Avaya Inc. Avaya – Confidential &amp; Proprietary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bg1"/>
                </a:solidFill>
                <a:effectLst/>
                <a:uLnTx/>
                <a:uFillTx/>
                <a:latin typeface="Arial"/>
              </a:rPr>
              <a:t>Do not duplicate, publish or distribute further without the express written permission of Avaya.</a:t>
            </a:r>
            <a:endParaRPr kumimoji="0" lang="en-US" sz="700" b="0" i="0" u="none" strike="noStrike" kern="1200" cap="none" spc="0" normalizeH="0" baseline="0" noProof="0" dirty="0">
              <a:ln>
                <a:noFill/>
              </a:ln>
              <a:solidFill>
                <a:schemeClr val="bg1"/>
              </a:solidFill>
              <a:effectLst/>
              <a:uLnTx/>
              <a:uFillTx/>
              <a:latin typeface="Arial"/>
            </a:endParaRPr>
          </a:p>
        </p:txBody>
      </p:sp>
      <p:sp>
        <p:nvSpPr>
          <p:cNvPr id="45" name="TextBox 44"/>
          <p:cNvSpPr txBox="1"/>
          <p:nvPr userDrawn="1"/>
        </p:nvSpPr>
        <p:spPr>
          <a:xfrm>
            <a:off x="4410285" y="6532011"/>
            <a:ext cx="309562" cy="203200"/>
          </a:xfrm>
          <a:prstGeom prst="rect">
            <a:avLst/>
          </a:prstGeom>
          <a:noFill/>
        </p:spPr>
        <p:txBody>
          <a:bodyPr wrap="none" anchor="ctr">
            <a:spAutoFit/>
          </a:bodyPr>
          <a:lstStyle/>
          <a:p>
            <a:pPr algn="r" fontAlgn="auto">
              <a:lnSpc>
                <a:spcPct val="90000"/>
              </a:lnSpc>
              <a:spcBef>
                <a:spcPts val="0"/>
              </a:spcBef>
              <a:spcAft>
                <a:spcPts val="0"/>
              </a:spcAft>
              <a:defRPr/>
            </a:pPr>
            <a:fld id="{21548533-9182-44D0-8DAC-6E6811293FBD}" type="slidenum">
              <a:rPr lang="en-US" sz="800" b="1">
                <a:solidFill>
                  <a:schemeClr val="bg1"/>
                </a:solidFill>
                <a:latin typeface="+mn-lt"/>
              </a:rPr>
              <a:pPr algn="r" fontAlgn="auto">
                <a:lnSpc>
                  <a:spcPct val="90000"/>
                </a:lnSpc>
                <a:spcBef>
                  <a:spcPts val="0"/>
                </a:spcBef>
                <a:spcAft>
                  <a:spcPts val="0"/>
                </a:spcAft>
                <a:defRPr/>
              </a:pPr>
              <a:t>‹#›</a:t>
            </a:fld>
            <a:endParaRPr lang="en-US" sz="800" b="1" dirty="0">
              <a:solidFill>
                <a:schemeClr val="bg1"/>
              </a:solidFill>
              <a:latin typeface="+mn-lt"/>
            </a:endParaRPr>
          </a:p>
        </p:txBody>
      </p:sp>
      <p:sp>
        <p:nvSpPr>
          <p:cNvPr id="43" name="Marcador de texto 2"/>
          <p:cNvSpPr>
            <a:spLocks noGrp="1"/>
          </p:cNvSpPr>
          <p:nvPr>
            <p:ph type="body" idx="12" hasCustomPrompt="1"/>
          </p:nvPr>
        </p:nvSpPr>
        <p:spPr>
          <a:xfrm>
            <a:off x="726001" y="4331778"/>
            <a:ext cx="7772400" cy="649499"/>
          </a:xfrm>
          <a:prstGeom prst="rect">
            <a:avLst/>
          </a:prstGeom>
        </p:spPr>
        <p:txBody>
          <a:bodyPr anchor="t"/>
          <a:lstStyle>
            <a:lvl1pPr marL="0" indent="0">
              <a:buNone/>
              <a:defRPr sz="2800" b="1">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t>Presentation Title</a:t>
            </a:r>
          </a:p>
        </p:txBody>
      </p:sp>
      <p:pic>
        <p:nvPicPr>
          <p:cNvPr id="2050" name="Picture 2" descr="\\NAS-01-6C-BF\backup\JohnToReview\November2015TT\November-2015-TT-MainFina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34" y="0"/>
            <a:ext cx="9144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966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9050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p:nvPr>
        </p:nvSpPr>
        <p:spPr>
          <a:xfrm>
            <a:off x="457200" y="1295400"/>
            <a:ext cx="8229600" cy="457200"/>
          </a:xfrm>
        </p:spPr>
        <p:txBody>
          <a:bodyPr>
            <a:noAutofit/>
          </a:bodyPr>
          <a:lstStyle>
            <a:lvl1pPr marL="0" indent="0">
              <a:spcBef>
                <a:spcPts val="0"/>
              </a:spcBef>
              <a:buNone/>
              <a:defRPr sz="2200">
                <a:solidFill>
                  <a:schemeClr val="accent1"/>
                </a:solidFill>
              </a:defRPr>
            </a:lvl1pPr>
            <a:lvl2pPr marL="0" indent="0">
              <a:spcBef>
                <a:spcPts val="0"/>
              </a:spcBef>
              <a:buNone/>
              <a:defRPr sz="2200"/>
            </a:lvl2pPr>
            <a:lvl3pPr>
              <a:spcBef>
                <a:spcPts val="0"/>
              </a:spcBef>
              <a:buNone/>
              <a:defRPr sz="2200"/>
            </a:lvl3pPr>
            <a:lvl4pPr>
              <a:spcBef>
                <a:spcPts val="0"/>
              </a:spcBef>
              <a:buNone/>
              <a:defRPr sz="2200"/>
            </a:lvl4pPr>
            <a:lvl5pPr>
              <a:spcBef>
                <a:spcPts val="0"/>
              </a:spcBef>
              <a:buNone/>
              <a:defRPr sz="2200"/>
            </a:lvl5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A9107736-E12C-408F-A97E-1E5026324C7D}" type="datetime1">
              <a:rPr lang="en-US"/>
              <a:pPr>
                <a:defRPr/>
              </a:pPr>
              <a:t>11/19/2015</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42"/>
          <p:cNvSpPr>
            <a:spLocks noChangeArrowheads="1"/>
          </p:cNvSpPr>
          <p:nvPr/>
        </p:nvSpPr>
        <p:spPr bwMode="invGray">
          <a:xfrm>
            <a:off x="0" y="1581150"/>
            <a:ext cx="9144000" cy="3475038"/>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5" name="Rectangle 7"/>
          <p:cNvSpPr>
            <a:spLocks noChangeArrowheads="1"/>
          </p:cNvSpPr>
          <p:nvPr/>
        </p:nvSpPr>
        <p:spPr bwMode="invGray">
          <a:xfrm>
            <a:off x="3159125" y="1581150"/>
            <a:ext cx="304800" cy="246063"/>
          </a:xfrm>
          <a:prstGeom prst="rect">
            <a:avLst/>
          </a:prstGeom>
          <a:solidFill>
            <a:srgbClr val="D10811">
              <a:alpha val="70195"/>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6" name="Rectangle 8"/>
          <p:cNvSpPr>
            <a:spLocks noChangeArrowheads="1"/>
          </p:cNvSpPr>
          <p:nvPr/>
        </p:nvSpPr>
        <p:spPr bwMode="invGray">
          <a:xfrm>
            <a:off x="2843213" y="1581150"/>
            <a:ext cx="304800" cy="246063"/>
          </a:xfrm>
          <a:prstGeom prst="rect">
            <a:avLst/>
          </a:prstGeom>
          <a:solidFill>
            <a:srgbClr val="D10811">
              <a:alpha val="5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7" name="Rectangle 14"/>
          <p:cNvSpPr>
            <a:spLocks noChangeArrowheads="1"/>
          </p:cNvSpPr>
          <p:nvPr/>
        </p:nvSpPr>
        <p:spPr bwMode="invGray">
          <a:xfrm>
            <a:off x="8526463"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8" name="Rectangle 15"/>
          <p:cNvSpPr>
            <a:spLocks noChangeArrowheads="1"/>
          </p:cNvSpPr>
          <p:nvPr/>
        </p:nvSpPr>
        <p:spPr bwMode="invGray">
          <a:xfrm>
            <a:off x="8210550"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9" name="Rectangle 16"/>
          <p:cNvSpPr>
            <a:spLocks noChangeArrowheads="1"/>
          </p:cNvSpPr>
          <p:nvPr/>
        </p:nvSpPr>
        <p:spPr bwMode="invGray">
          <a:xfrm>
            <a:off x="7894638"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0" name="Rectangle 17"/>
          <p:cNvSpPr>
            <a:spLocks noChangeArrowheads="1"/>
          </p:cNvSpPr>
          <p:nvPr/>
        </p:nvSpPr>
        <p:spPr bwMode="invGray">
          <a:xfrm>
            <a:off x="7578725"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1" name="Rectangle 18"/>
          <p:cNvSpPr>
            <a:spLocks noChangeArrowheads="1"/>
          </p:cNvSpPr>
          <p:nvPr/>
        </p:nvSpPr>
        <p:spPr bwMode="invGray">
          <a:xfrm>
            <a:off x="7262813"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2" name="Rectangle 19"/>
          <p:cNvSpPr>
            <a:spLocks noChangeArrowheads="1"/>
          </p:cNvSpPr>
          <p:nvPr/>
        </p:nvSpPr>
        <p:spPr bwMode="invGray">
          <a:xfrm>
            <a:off x="6946900"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3" name="Rectangle 20"/>
          <p:cNvSpPr>
            <a:spLocks noChangeArrowheads="1"/>
          </p:cNvSpPr>
          <p:nvPr/>
        </p:nvSpPr>
        <p:spPr bwMode="invGray">
          <a:xfrm>
            <a:off x="6630988"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4" name="Rectangle 21"/>
          <p:cNvSpPr>
            <a:spLocks noChangeArrowheads="1"/>
          </p:cNvSpPr>
          <p:nvPr/>
        </p:nvSpPr>
        <p:spPr bwMode="invGray">
          <a:xfrm>
            <a:off x="6316663" y="1581150"/>
            <a:ext cx="304800" cy="250825"/>
          </a:xfrm>
          <a:prstGeom prst="rect">
            <a:avLst/>
          </a:prstGeom>
          <a:solidFill>
            <a:srgbClr val="D10811"/>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5" name="Rectangle 22"/>
          <p:cNvSpPr>
            <a:spLocks noChangeArrowheads="1"/>
          </p:cNvSpPr>
          <p:nvPr/>
        </p:nvSpPr>
        <p:spPr bwMode="invGray">
          <a:xfrm>
            <a:off x="6000750"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6" name="Rectangle 23"/>
          <p:cNvSpPr>
            <a:spLocks noChangeArrowheads="1"/>
          </p:cNvSpPr>
          <p:nvPr/>
        </p:nvSpPr>
        <p:spPr bwMode="invGray">
          <a:xfrm>
            <a:off x="5684838"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7" name="Rectangle 24"/>
          <p:cNvSpPr>
            <a:spLocks noChangeArrowheads="1"/>
          </p:cNvSpPr>
          <p:nvPr/>
        </p:nvSpPr>
        <p:spPr bwMode="invGray">
          <a:xfrm>
            <a:off x="5368925" y="1581150"/>
            <a:ext cx="304800" cy="250825"/>
          </a:xfrm>
          <a:prstGeom prst="rect">
            <a:avLst/>
          </a:prstGeom>
          <a:solidFill>
            <a:srgbClr val="D10811">
              <a:alpha val="3803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8" name="Rectangle 26"/>
          <p:cNvSpPr>
            <a:spLocks noChangeArrowheads="1"/>
          </p:cNvSpPr>
          <p:nvPr/>
        </p:nvSpPr>
        <p:spPr bwMode="invGray">
          <a:xfrm>
            <a:off x="4737100"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9" name="Rectangle 27"/>
          <p:cNvSpPr>
            <a:spLocks noChangeArrowheads="1"/>
          </p:cNvSpPr>
          <p:nvPr/>
        </p:nvSpPr>
        <p:spPr bwMode="invGray">
          <a:xfrm>
            <a:off x="4421188" y="1581150"/>
            <a:ext cx="304800" cy="250825"/>
          </a:xfrm>
          <a:prstGeom prst="rect">
            <a:avLst/>
          </a:prstGeom>
          <a:solidFill>
            <a:srgbClr val="D10811">
              <a:alpha val="70195"/>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0" name="Rectangle 301"/>
          <p:cNvSpPr>
            <a:spLocks noChangeArrowheads="1"/>
          </p:cNvSpPr>
          <p:nvPr/>
        </p:nvSpPr>
        <p:spPr bwMode="invGray">
          <a:xfrm>
            <a:off x="3473450" y="4767263"/>
            <a:ext cx="304800" cy="274637"/>
          </a:xfrm>
          <a:prstGeom prst="rect">
            <a:avLst/>
          </a:prstGeom>
          <a:solidFill>
            <a:srgbClr val="D10811">
              <a:alpha val="70195"/>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1" name="Rectangle 302"/>
          <p:cNvSpPr>
            <a:spLocks noChangeArrowheads="1"/>
          </p:cNvSpPr>
          <p:nvPr/>
        </p:nvSpPr>
        <p:spPr bwMode="invGray">
          <a:xfrm>
            <a:off x="3157538" y="4767263"/>
            <a:ext cx="304800" cy="274637"/>
          </a:xfrm>
          <a:prstGeom prst="rect">
            <a:avLst/>
          </a:prstGeom>
          <a:solidFill>
            <a:srgbClr val="D10811">
              <a:alpha val="3803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2" name="Rectangle 304"/>
          <p:cNvSpPr>
            <a:spLocks noChangeArrowheads="1"/>
          </p:cNvSpPr>
          <p:nvPr/>
        </p:nvSpPr>
        <p:spPr bwMode="invGray">
          <a:xfrm>
            <a:off x="2525713" y="4767263"/>
            <a:ext cx="304800" cy="274637"/>
          </a:xfrm>
          <a:prstGeom prst="rect">
            <a:avLst/>
          </a:prstGeom>
          <a:solidFill>
            <a:srgbClr val="D10811">
              <a:alpha val="5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3" name="Rectangle 305"/>
          <p:cNvSpPr>
            <a:spLocks noChangeArrowheads="1"/>
          </p:cNvSpPr>
          <p:nvPr/>
        </p:nvSpPr>
        <p:spPr bwMode="invGray">
          <a:xfrm>
            <a:off x="2209800" y="4767263"/>
            <a:ext cx="304800" cy="274637"/>
          </a:xfrm>
          <a:prstGeom prst="rect">
            <a:avLst/>
          </a:prstGeom>
          <a:solidFill>
            <a:srgbClr val="D10811">
              <a:alpha val="36862"/>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4" name="Rectangle 307"/>
          <p:cNvSpPr>
            <a:spLocks noChangeArrowheads="1"/>
          </p:cNvSpPr>
          <p:nvPr/>
        </p:nvSpPr>
        <p:spPr bwMode="invGray">
          <a:xfrm>
            <a:off x="1579563" y="4767263"/>
            <a:ext cx="304800" cy="274637"/>
          </a:xfrm>
          <a:prstGeom prst="rect">
            <a:avLst/>
          </a:prstGeom>
          <a:solidFill>
            <a:srgbClr val="D10811">
              <a:alpha val="36862"/>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5" name="Rectangle 311"/>
          <p:cNvSpPr>
            <a:spLocks noChangeArrowheads="1"/>
          </p:cNvSpPr>
          <p:nvPr/>
        </p:nvSpPr>
        <p:spPr bwMode="invGray">
          <a:xfrm>
            <a:off x="8524875" y="4767263"/>
            <a:ext cx="304800" cy="274637"/>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6" name="Rectangle 312"/>
          <p:cNvSpPr>
            <a:spLocks noChangeArrowheads="1"/>
          </p:cNvSpPr>
          <p:nvPr/>
        </p:nvSpPr>
        <p:spPr bwMode="invGray">
          <a:xfrm>
            <a:off x="8208963" y="4767263"/>
            <a:ext cx="304800" cy="274637"/>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7" name="Rectangle 314"/>
          <p:cNvSpPr>
            <a:spLocks noChangeArrowheads="1"/>
          </p:cNvSpPr>
          <p:nvPr/>
        </p:nvSpPr>
        <p:spPr bwMode="invGray">
          <a:xfrm>
            <a:off x="7577138" y="4767263"/>
            <a:ext cx="304800" cy="274637"/>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8" name="Rectangle 315"/>
          <p:cNvSpPr>
            <a:spLocks noChangeArrowheads="1"/>
          </p:cNvSpPr>
          <p:nvPr/>
        </p:nvSpPr>
        <p:spPr bwMode="invGray">
          <a:xfrm>
            <a:off x="7261225" y="4767263"/>
            <a:ext cx="304800" cy="274637"/>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9" name="Rectangle 317"/>
          <p:cNvSpPr>
            <a:spLocks noChangeArrowheads="1"/>
          </p:cNvSpPr>
          <p:nvPr/>
        </p:nvSpPr>
        <p:spPr bwMode="invGray">
          <a:xfrm>
            <a:off x="6629400" y="4767263"/>
            <a:ext cx="304800" cy="274637"/>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30" name="Rectangle 318"/>
          <p:cNvSpPr>
            <a:spLocks noChangeArrowheads="1"/>
          </p:cNvSpPr>
          <p:nvPr/>
        </p:nvSpPr>
        <p:spPr bwMode="invGray">
          <a:xfrm>
            <a:off x="6315075" y="4767263"/>
            <a:ext cx="304800" cy="274637"/>
          </a:xfrm>
          <a:prstGeom prst="rect">
            <a:avLst/>
          </a:prstGeom>
          <a:solidFill>
            <a:srgbClr val="D10811"/>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31" name="Rectangle 321"/>
          <p:cNvSpPr>
            <a:spLocks noChangeArrowheads="1"/>
          </p:cNvSpPr>
          <p:nvPr/>
        </p:nvSpPr>
        <p:spPr bwMode="invGray">
          <a:xfrm>
            <a:off x="5367338" y="4767263"/>
            <a:ext cx="304800" cy="274637"/>
          </a:xfrm>
          <a:prstGeom prst="rect">
            <a:avLst/>
          </a:prstGeom>
          <a:solidFill>
            <a:srgbClr val="D10811">
              <a:alpha val="38039"/>
            </a:srgbClr>
          </a:solidFill>
          <a:ln w="9525" algn="ctr">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32" name="Rectangle 323"/>
          <p:cNvSpPr>
            <a:spLocks noChangeArrowheads="1"/>
          </p:cNvSpPr>
          <p:nvPr/>
        </p:nvSpPr>
        <p:spPr bwMode="invGray">
          <a:xfrm>
            <a:off x="4735513" y="4767263"/>
            <a:ext cx="304800" cy="274637"/>
          </a:xfrm>
          <a:prstGeom prst="rect">
            <a:avLst/>
          </a:prstGeom>
          <a:solidFill>
            <a:srgbClr val="D10811">
              <a:alpha val="38039"/>
            </a:srgbClr>
          </a:solidFill>
          <a:ln w="9525" algn="ctr">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33" name="Rectangle 32"/>
          <p:cNvSpPr/>
          <p:nvPr/>
        </p:nvSpPr>
        <p:spPr bwMode="white">
          <a:xfrm>
            <a:off x="0" y="1847850"/>
            <a:ext cx="9144000" cy="2925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4" name="Group 818"/>
          <p:cNvGrpSpPr>
            <a:grpSpLocks/>
          </p:cNvGrpSpPr>
          <p:nvPr/>
        </p:nvGrpSpPr>
        <p:grpSpPr bwMode="auto">
          <a:xfrm>
            <a:off x="7472363" y="701675"/>
            <a:ext cx="1111250" cy="314325"/>
            <a:chOff x="3063" y="4976"/>
            <a:chExt cx="2916" cy="828"/>
          </a:xfrm>
        </p:grpSpPr>
        <p:sp>
          <p:nvSpPr>
            <p:cNvPr id="35" name="Freeform 819"/>
            <p:cNvSpPr>
              <a:spLocks/>
            </p:cNvSpPr>
            <p:nvPr/>
          </p:nvSpPr>
          <p:spPr bwMode="black">
            <a:xfrm>
              <a:off x="5308" y="4976"/>
              <a:ext cx="671"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pPr fontAlgn="auto">
                <a:spcBef>
                  <a:spcPts val="0"/>
                </a:spcBef>
                <a:spcAft>
                  <a:spcPts val="0"/>
                </a:spcAft>
                <a:defRPr/>
              </a:pPr>
              <a:endParaRPr lang="en-US">
                <a:latin typeface="+mn-lt"/>
              </a:endParaRPr>
            </a:p>
          </p:txBody>
        </p:sp>
        <p:sp>
          <p:nvSpPr>
            <p:cNvPr id="36" name="Freeform 820"/>
            <p:cNvSpPr>
              <a:spLocks/>
            </p:cNvSpPr>
            <p:nvPr/>
          </p:nvSpPr>
          <p:spPr bwMode="black">
            <a:xfrm>
              <a:off x="3063" y="4980"/>
              <a:ext cx="671" cy="602"/>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pPr fontAlgn="auto">
                <a:spcBef>
                  <a:spcPts val="0"/>
                </a:spcBef>
                <a:spcAft>
                  <a:spcPts val="0"/>
                </a:spcAft>
                <a:defRPr/>
              </a:pPr>
              <a:endParaRPr lang="en-US">
                <a:latin typeface="+mn-lt"/>
              </a:endParaRPr>
            </a:p>
          </p:txBody>
        </p:sp>
        <p:sp>
          <p:nvSpPr>
            <p:cNvPr id="37" name="Freeform 821"/>
            <p:cNvSpPr>
              <a:spLocks/>
            </p:cNvSpPr>
            <p:nvPr/>
          </p:nvSpPr>
          <p:spPr bwMode="black">
            <a:xfrm>
              <a:off x="4179" y="4980"/>
              <a:ext cx="671" cy="602"/>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pPr fontAlgn="auto">
                <a:spcBef>
                  <a:spcPts val="0"/>
                </a:spcBef>
                <a:spcAft>
                  <a:spcPts val="0"/>
                </a:spcAft>
                <a:defRPr/>
              </a:pPr>
              <a:endParaRPr lang="en-US">
                <a:latin typeface="+mn-lt"/>
              </a:endParaRPr>
            </a:p>
          </p:txBody>
        </p:sp>
        <p:sp>
          <p:nvSpPr>
            <p:cNvPr id="38" name="Freeform 822"/>
            <p:cNvSpPr>
              <a:spLocks/>
            </p:cNvSpPr>
            <p:nvPr/>
          </p:nvSpPr>
          <p:spPr bwMode="black">
            <a:xfrm>
              <a:off x="3625" y="4976"/>
              <a:ext cx="667"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pPr fontAlgn="auto">
                <a:spcBef>
                  <a:spcPts val="0"/>
                </a:spcBef>
                <a:spcAft>
                  <a:spcPts val="0"/>
                </a:spcAft>
                <a:defRPr/>
              </a:pPr>
              <a:endParaRPr lang="en-US">
                <a:latin typeface="+mn-lt"/>
              </a:endParaRPr>
            </a:p>
          </p:txBody>
        </p:sp>
        <p:sp>
          <p:nvSpPr>
            <p:cNvPr id="39" name="Freeform 823"/>
            <p:cNvSpPr>
              <a:spLocks/>
            </p:cNvSpPr>
            <p:nvPr/>
          </p:nvSpPr>
          <p:spPr bwMode="black">
            <a:xfrm>
              <a:off x="4754" y="4976"/>
              <a:ext cx="667"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pPr fontAlgn="auto">
                <a:spcBef>
                  <a:spcPts val="0"/>
                </a:spcBef>
                <a:spcAft>
                  <a:spcPts val="0"/>
                </a:spcAft>
                <a:defRPr/>
              </a:pPr>
              <a:endParaRPr lang="en-US">
                <a:latin typeface="+mn-lt"/>
              </a:endParaRPr>
            </a:p>
          </p:txBody>
        </p:sp>
      </p:grpSp>
      <p:sp>
        <p:nvSpPr>
          <p:cNvPr id="40" name="TextBox 39"/>
          <p:cNvSpPr txBox="1"/>
          <p:nvPr/>
        </p:nvSpPr>
        <p:spPr>
          <a:xfrm>
            <a:off x="8377238" y="6565900"/>
            <a:ext cx="309562" cy="203200"/>
          </a:xfrm>
          <a:prstGeom prst="rect">
            <a:avLst/>
          </a:prstGeom>
          <a:noFill/>
        </p:spPr>
        <p:txBody>
          <a:bodyPr wrap="none" anchor="ctr">
            <a:spAutoFit/>
          </a:bodyPr>
          <a:lstStyle/>
          <a:p>
            <a:pPr algn="r" fontAlgn="auto">
              <a:lnSpc>
                <a:spcPct val="90000"/>
              </a:lnSpc>
              <a:spcBef>
                <a:spcPts val="0"/>
              </a:spcBef>
              <a:spcAft>
                <a:spcPts val="0"/>
              </a:spcAft>
              <a:defRPr/>
            </a:pPr>
            <a:fld id="{8843355D-58BB-4B0D-AC8C-5BC74E2072EE}" type="slidenum">
              <a:rPr lang="en-US" sz="800">
                <a:solidFill>
                  <a:srgbClr val="8F8F8F"/>
                </a:solidFill>
                <a:latin typeface="+mn-lt"/>
              </a:rPr>
              <a:pPr algn="r" fontAlgn="auto">
                <a:lnSpc>
                  <a:spcPct val="90000"/>
                </a:lnSpc>
                <a:spcBef>
                  <a:spcPts val="0"/>
                </a:spcBef>
                <a:spcAft>
                  <a:spcPts val="0"/>
                </a:spcAft>
                <a:defRPr/>
              </a:pPr>
              <a:t>‹#›</a:t>
            </a:fld>
            <a:endParaRPr lang="en-US" sz="800" dirty="0">
              <a:solidFill>
                <a:srgbClr val="8F8F8F"/>
              </a:solidFill>
              <a:latin typeface="+mn-lt"/>
            </a:endParaRPr>
          </a:p>
        </p:txBody>
      </p:sp>
      <p:sp>
        <p:nvSpPr>
          <p:cNvPr id="41" name="TextBox 40"/>
          <p:cNvSpPr txBox="1"/>
          <p:nvPr/>
        </p:nvSpPr>
        <p:spPr>
          <a:xfrm>
            <a:off x="457200" y="6537325"/>
            <a:ext cx="1912938" cy="203200"/>
          </a:xfrm>
          <a:prstGeom prst="rect">
            <a:avLst/>
          </a:prstGeom>
          <a:noFill/>
        </p:spPr>
        <p:txBody>
          <a:bodyPr wrap="none" anchor="ctr">
            <a:spAutoFit/>
          </a:bodyPr>
          <a:lstStyle/>
          <a:p>
            <a:pPr fontAlgn="auto">
              <a:lnSpc>
                <a:spcPct val="90000"/>
              </a:lnSpc>
              <a:spcBef>
                <a:spcPts val="0"/>
              </a:spcBef>
              <a:spcAft>
                <a:spcPts val="0"/>
              </a:spcAft>
              <a:defRPr/>
            </a:pPr>
            <a:r>
              <a:rPr lang="en-US" sz="800" dirty="0">
                <a:solidFill>
                  <a:srgbClr val="8F8F8F"/>
                </a:solidFill>
                <a:latin typeface="+mn-lt"/>
              </a:rPr>
              <a:t>© </a:t>
            </a:r>
            <a:r>
              <a:rPr lang="en-US" sz="800" dirty="0" smtClean="0">
                <a:solidFill>
                  <a:srgbClr val="8F8F8F"/>
                </a:solidFill>
                <a:latin typeface="+mn-lt"/>
              </a:rPr>
              <a:t>2015 </a:t>
            </a:r>
            <a:r>
              <a:rPr lang="en-US" sz="800" dirty="0">
                <a:solidFill>
                  <a:srgbClr val="8F8F8F"/>
                </a:solidFill>
                <a:latin typeface="+mn-lt"/>
              </a:rPr>
              <a:t>Avaya Inc. All rights reserved.</a:t>
            </a:r>
          </a:p>
        </p:txBody>
      </p:sp>
      <p:sp>
        <p:nvSpPr>
          <p:cNvPr id="2" name="Title 1"/>
          <p:cNvSpPr>
            <a:spLocks noGrp="1"/>
          </p:cNvSpPr>
          <p:nvPr>
            <p:ph type="title"/>
          </p:nvPr>
        </p:nvSpPr>
        <p:spPr>
          <a:xfrm>
            <a:off x="722312" y="2130552"/>
            <a:ext cx="6400800" cy="1097280"/>
          </a:xfrm>
        </p:spPr>
        <p:txBody>
          <a:bodyPr/>
          <a:lstStyle>
            <a:lvl1pPr algn="r">
              <a:defRPr sz="2800" b="0" i="0" cap="none" baseline="0">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2" y="3300984"/>
            <a:ext cx="6400800" cy="1130300"/>
          </a:xfrm>
        </p:spPr>
        <p:txBody>
          <a:bodyPr>
            <a:noAutofit/>
          </a:bodyPr>
          <a:lstStyle>
            <a:lvl1pPr marL="0" indent="0" algn="r">
              <a:buNone/>
              <a:defRPr sz="24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2" name="Date Placeholder 3"/>
          <p:cNvSpPr>
            <a:spLocks noGrp="1"/>
          </p:cNvSpPr>
          <p:nvPr>
            <p:ph type="dt" sz="half" idx="10"/>
          </p:nvPr>
        </p:nvSpPr>
        <p:spPr/>
        <p:txBody>
          <a:bodyPr/>
          <a:lstStyle>
            <a:lvl1pPr>
              <a:defRPr/>
            </a:lvl1pPr>
          </a:lstStyle>
          <a:p>
            <a:pPr>
              <a:defRPr/>
            </a:pPr>
            <a:fld id="{A0B5786A-EE7A-489F-BD6E-5FCD8098C9BC}" type="datetime1">
              <a:rPr lang="en-US"/>
              <a:pPr>
                <a:defRPr/>
              </a:pPr>
              <a:t>11/19/2015</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Quote Slide">
    <p:spTree>
      <p:nvGrpSpPr>
        <p:cNvPr id="1" name=""/>
        <p:cNvGrpSpPr/>
        <p:nvPr/>
      </p:nvGrpSpPr>
      <p:grpSpPr>
        <a:xfrm>
          <a:off x="0" y="0"/>
          <a:ext cx="0" cy="0"/>
          <a:chOff x="0" y="0"/>
          <a:chExt cx="0" cy="0"/>
        </a:xfrm>
      </p:grpSpPr>
      <p:sp>
        <p:nvSpPr>
          <p:cNvPr id="5" name="Rectangle 42"/>
          <p:cNvSpPr>
            <a:spLocks noChangeArrowheads="1"/>
          </p:cNvSpPr>
          <p:nvPr/>
        </p:nvSpPr>
        <p:spPr bwMode="invGray">
          <a:xfrm>
            <a:off x="0" y="1581150"/>
            <a:ext cx="9144000" cy="3475038"/>
          </a:xfrm>
          <a:prstGeom prst="rect">
            <a:avLst/>
          </a:prstGeom>
          <a:gradFill rotWithShape="1">
            <a:gsLst>
              <a:gs pos="0">
                <a:srgbClr val="98050E"/>
              </a:gs>
              <a:gs pos="100000">
                <a:srgbClr val="D10811"/>
              </a:gs>
            </a:gsLst>
            <a:lin ang="0" scaled="1"/>
          </a:gra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6" name="Rectangle 7"/>
          <p:cNvSpPr>
            <a:spLocks noChangeArrowheads="1"/>
          </p:cNvSpPr>
          <p:nvPr/>
        </p:nvSpPr>
        <p:spPr bwMode="invGray">
          <a:xfrm>
            <a:off x="3159125" y="1581150"/>
            <a:ext cx="304800" cy="246063"/>
          </a:xfrm>
          <a:prstGeom prst="rect">
            <a:avLst/>
          </a:prstGeom>
          <a:solidFill>
            <a:srgbClr val="D10811">
              <a:alpha val="70195"/>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7" name="Rectangle 8"/>
          <p:cNvSpPr>
            <a:spLocks noChangeArrowheads="1"/>
          </p:cNvSpPr>
          <p:nvPr/>
        </p:nvSpPr>
        <p:spPr bwMode="invGray">
          <a:xfrm>
            <a:off x="2843213" y="1581150"/>
            <a:ext cx="304800" cy="246063"/>
          </a:xfrm>
          <a:prstGeom prst="rect">
            <a:avLst/>
          </a:prstGeom>
          <a:solidFill>
            <a:srgbClr val="D10811">
              <a:alpha val="5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8" name="Rectangle 14"/>
          <p:cNvSpPr>
            <a:spLocks noChangeArrowheads="1"/>
          </p:cNvSpPr>
          <p:nvPr/>
        </p:nvSpPr>
        <p:spPr bwMode="invGray">
          <a:xfrm>
            <a:off x="8526463"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9" name="Rectangle 15"/>
          <p:cNvSpPr>
            <a:spLocks noChangeArrowheads="1"/>
          </p:cNvSpPr>
          <p:nvPr/>
        </p:nvSpPr>
        <p:spPr bwMode="invGray">
          <a:xfrm>
            <a:off x="8210550"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0" name="Rectangle 16"/>
          <p:cNvSpPr>
            <a:spLocks noChangeArrowheads="1"/>
          </p:cNvSpPr>
          <p:nvPr/>
        </p:nvSpPr>
        <p:spPr bwMode="invGray">
          <a:xfrm>
            <a:off x="7894638"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1" name="Rectangle 17"/>
          <p:cNvSpPr>
            <a:spLocks noChangeArrowheads="1"/>
          </p:cNvSpPr>
          <p:nvPr/>
        </p:nvSpPr>
        <p:spPr bwMode="invGray">
          <a:xfrm>
            <a:off x="7578725"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2" name="Rectangle 18"/>
          <p:cNvSpPr>
            <a:spLocks noChangeArrowheads="1"/>
          </p:cNvSpPr>
          <p:nvPr/>
        </p:nvSpPr>
        <p:spPr bwMode="invGray">
          <a:xfrm>
            <a:off x="7262813"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3" name="Rectangle 19"/>
          <p:cNvSpPr>
            <a:spLocks noChangeArrowheads="1"/>
          </p:cNvSpPr>
          <p:nvPr/>
        </p:nvSpPr>
        <p:spPr bwMode="invGray">
          <a:xfrm>
            <a:off x="6946900"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4" name="Rectangle 20"/>
          <p:cNvSpPr>
            <a:spLocks noChangeArrowheads="1"/>
          </p:cNvSpPr>
          <p:nvPr/>
        </p:nvSpPr>
        <p:spPr bwMode="invGray">
          <a:xfrm>
            <a:off x="6630988"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5" name="Rectangle 21"/>
          <p:cNvSpPr>
            <a:spLocks noChangeArrowheads="1"/>
          </p:cNvSpPr>
          <p:nvPr/>
        </p:nvSpPr>
        <p:spPr bwMode="invGray">
          <a:xfrm>
            <a:off x="6316663" y="1581150"/>
            <a:ext cx="304800" cy="250825"/>
          </a:xfrm>
          <a:prstGeom prst="rect">
            <a:avLst/>
          </a:prstGeom>
          <a:solidFill>
            <a:srgbClr val="D10811"/>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6" name="Rectangle 22"/>
          <p:cNvSpPr>
            <a:spLocks noChangeArrowheads="1"/>
          </p:cNvSpPr>
          <p:nvPr/>
        </p:nvSpPr>
        <p:spPr bwMode="invGray">
          <a:xfrm>
            <a:off x="6000750"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7" name="Rectangle 23"/>
          <p:cNvSpPr>
            <a:spLocks noChangeArrowheads="1"/>
          </p:cNvSpPr>
          <p:nvPr/>
        </p:nvSpPr>
        <p:spPr bwMode="invGray">
          <a:xfrm>
            <a:off x="5684838"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8" name="Rectangle 24"/>
          <p:cNvSpPr>
            <a:spLocks noChangeArrowheads="1"/>
          </p:cNvSpPr>
          <p:nvPr/>
        </p:nvSpPr>
        <p:spPr bwMode="invGray">
          <a:xfrm>
            <a:off x="5368925" y="1581150"/>
            <a:ext cx="304800" cy="250825"/>
          </a:xfrm>
          <a:prstGeom prst="rect">
            <a:avLst/>
          </a:prstGeom>
          <a:solidFill>
            <a:srgbClr val="D10811">
              <a:alpha val="3803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19" name="Rectangle 26"/>
          <p:cNvSpPr>
            <a:spLocks noChangeArrowheads="1"/>
          </p:cNvSpPr>
          <p:nvPr/>
        </p:nvSpPr>
        <p:spPr bwMode="invGray">
          <a:xfrm>
            <a:off x="4737100" y="1581150"/>
            <a:ext cx="304800" cy="250825"/>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0" name="Rectangle 27"/>
          <p:cNvSpPr>
            <a:spLocks noChangeArrowheads="1"/>
          </p:cNvSpPr>
          <p:nvPr/>
        </p:nvSpPr>
        <p:spPr bwMode="invGray">
          <a:xfrm>
            <a:off x="4421188" y="1581150"/>
            <a:ext cx="304800" cy="250825"/>
          </a:xfrm>
          <a:prstGeom prst="rect">
            <a:avLst/>
          </a:prstGeom>
          <a:solidFill>
            <a:srgbClr val="D10811">
              <a:alpha val="70195"/>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1" name="Rectangle 301"/>
          <p:cNvSpPr>
            <a:spLocks noChangeArrowheads="1"/>
          </p:cNvSpPr>
          <p:nvPr/>
        </p:nvSpPr>
        <p:spPr bwMode="invGray">
          <a:xfrm>
            <a:off x="3473450" y="4767263"/>
            <a:ext cx="304800" cy="274637"/>
          </a:xfrm>
          <a:prstGeom prst="rect">
            <a:avLst/>
          </a:prstGeom>
          <a:solidFill>
            <a:srgbClr val="D10811">
              <a:alpha val="70195"/>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2" name="Rectangle 302"/>
          <p:cNvSpPr>
            <a:spLocks noChangeArrowheads="1"/>
          </p:cNvSpPr>
          <p:nvPr/>
        </p:nvSpPr>
        <p:spPr bwMode="invGray">
          <a:xfrm>
            <a:off x="3157538" y="4767263"/>
            <a:ext cx="304800" cy="274637"/>
          </a:xfrm>
          <a:prstGeom prst="rect">
            <a:avLst/>
          </a:prstGeom>
          <a:solidFill>
            <a:srgbClr val="D10811">
              <a:alpha val="3803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3" name="Rectangle 304"/>
          <p:cNvSpPr>
            <a:spLocks noChangeArrowheads="1"/>
          </p:cNvSpPr>
          <p:nvPr/>
        </p:nvSpPr>
        <p:spPr bwMode="invGray">
          <a:xfrm>
            <a:off x="2525713" y="4767263"/>
            <a:ext cx="304800" cy="274637"/>
          </a:xfrm>
          <a:prstGeom prst="rect">
            <a:avLst/>
          </a:prstGeom>
          <a:solidFill>
            <a:srgbClr val="D10811">
              <a:alpha val="5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4" name="Rectangle 305"/>
          <p:cNvSpPr>
            <a:spLocks noChangeArrowheads="1"/>
          </p:cNvSpPr>
          <p:nvPr/>
        </p:nvSpPr>
        <p:spPr bwMode="invGray">
          <a:xfrm>
            <a:off x="2209800" y="4767263"/>
            <a:ext cx="304800" cy="274637"/>
          </a:xfrm>
          <a:prstGeom prst="rect">
            <a:avLst/>
          </a:prstGeom>
          <a:solidFill>
            <a:srgbClr val="D10811">
              <a:alpha val="36862"/>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5" name="Rectangle 307"/>
          <p:cNvSpPr>
            <a:spLocks noChangeArrowheads="1"/>
          </p:cNvSpPr>
          <p:nvPr/>
        </p:nvSpPr>
        <p:spPr bwMode="invGray">
          <a:xfrm>
            <a:off x="1579563" y="4767263"/>
            <a:ext cx="304800" cy="274637"/>
          </a:xfrm>
          <a:prstGeom prst="rect">
            <a:avLst/>
          </a:prstGeom>
          <a:solidFill>
            <a:srgbClr val="D10811">
              <a:alpha val="36862"/>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6" name="Rectangle 311"/>
          <p:cNvSpPr>
            <a:spLocks noChangeArrowheads="1"/>
          </p:cNvSpPr>
          <p:nvPr/>
        </p:nvSpPr>
        <p:spPr bwMode="invGray">
          <a:xfrm>
            <a:off x="8524875" y="4767263"/>
            <a:ext cx="304800" cy="274637"/>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7" name="Rectangle 312"/>
          <p:cNvSpPr>
            <a:spLocks noChangeArrowheads="1"/>
          </p:cNvSpPr>
          <p:nvPr/>
        </p:nvSpPr>
        <p:spPr bwMode="invGray">
          <a:xfrm>
            <a:off x="8208963" y="4767263"/>
            <a:ext cx="304800" cy="274637"/>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8" name="Rectangle 314"/>
          <p:cNvSpPr>
            <a:spLocks noChangeArrowheads="1"/>
          </p:cNvSpPr>
          <p:nvPr/>
        </p:nvSpPr>
        <p:spPr bwMode="invGray">
          <a:xfrm>
            <a:off x="7577138" y="4767263"/>
            <a:ext cx="304800" cy="274637"/>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29" name="Rectangle 315"/>
          <p:cNvSpPr>
            <a:spLocks noChangeArrowheads="1"/>
          </p:cNvSpPr>
          <p:nvPr/>
        </p:nvSpPr>
        <p:spPr bwMode="invGray">
          <a:xfrm>
            <a:off x="7261225" y="4767263"/>
            <a:ext cx="304800" cy="274637"/>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30" name="Rectangle 317"/>
          <p:cNvSpPr>
            <a:spLocks noChangeArrowheads="1"/>
          </p:cNvSpPr>
          <p:nvPr/>
        </p:nvSpPr>
        <p:spPr bwMode="invGray">
          <a:xfrm>
            <a:off x="6629400" y="4767263"/>
            <a:ext cx="304800" cy="274637"/>
          </a:xfrm>
          <a:prstGeom prst="rect">
            <a:avLst/>
          </a:prstGeom>
          <a:solidFill>
            <a:srgbClr val="D10811">
              <a:alpha val="79999"/>
            </a:srgbClr>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31" name="Rectangle 318"/>
          <p:cNvSpPr>
            <a:spLocks noChangeArrowheads="1"/>
          </p:cNvSpPr>
          <p:nvPr/>
        </p:nvSpPr>
        <p:spPr bwMode="invGray">
          <a:xfrm>
            <a:off x="6315075" y="4767263"/>
            <a:ext cx="304800" cy="274637"/>
          </a:xfrm>
          <a:prstGeom prst="rect">
            <a:avLst/>
          </a:prstGeom>
          <a:solidFill>
            <a:srgbClr val="D10811"/>
          </a:solidFill>
          <a:ln w="9525">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32" name="Rectangle 321"/>
          <p:cNvSpPr>
            <a:spLocks noChangeArrowheads="1"/>
          </p:cNvSpPr>
          <p:nvPr/>
        </p:nvSpPr>
        <p:spPr bwMode="invGray">
          <a:xfrm>
            <a:off x="5367338" y="4767263"/>
            <a:ext cx="304800" cy="274637"/>
          </a:xfrm>
          <a:prstGeom prst="rect">
            <a:avLst/>
          </a:prstGeom>
          <a:solidFill>
            <a:srgbClr val="D10811">
              <a:alpha val="38039"/>
            </a:srgbClr>
          </a:solidFill>
          <a:ln w="9525" algn="ctr">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33" name="Rectangle 323"/>
          <p:cNvSpPr>
            <a:spLocks noChangeArrowheads="1"/>
          </p:cNvSpPr>
          <p:nvPr/>
        </p:nvSpPr>
        <p:spPr bwMode="invGray">
          <a:xfrm>
            <a:off x="4735513" y="4767263"/>
            <a:ext cx="304800" cy="274637"/>
          </a:xfrm>
          <a:prstGeom prst="rect">
            <a:avLst/>
          </a:prstGeom>
          <a:solidFill>
            <a:srgbClr val="D10811">
              <a:alpha val="38039"/>
            </a:srgbClr>
          </a:solidFill>
          <a:ln w="9525" algn="ctr">
            <a:noFill/>
            <a:miter lim="800000"/>
            <a:headEnd/>
            <a:tailEnd/>
          </a:ln>
        </p:spPr>
        <p:txBody>
          <a:bodyPr wrap="none" anchor="ctr"/>
          <a:lstStyle/>
          <a:p>
            <a:pPr fontAlgn="auto">
              <a:spcBef>
                <a:spcPts val="0"/>
              </a:spcBef>
              <a:spcAft>
                <a:spcPts val="0"/>
              </a:spcAft>
              <a:defRPr/>
            </a:pPr>
            <a:endParaRPr lang="en-US">
              <a:latin typeface="+mn-lt"/>
            </a:endParaRPr>
          </a:p>
        </p:txBody>
      </p:sp>
      <p:sp>
        <p:nvSpPr>
          <p:cNvPr id="34" name="Rectangle 33"/>
          <p:cNvSpPr/>
          <p:nvPr/>
        </p:nvSpPr>
        <p:spPr bwMode="white">
          <a:xfrm>
            <a:off x="0" y="1847850"/>
            <a:ext cx="9144000" cy="2925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5" name="Group 818"/>
          <p:cNvGrpSpPr>
            <a:grpSpLocks/>
          </p:cNvGrpSpPr>
          <p:nvPr/>
        </p:nvGrpSpPr>
        <p:grpSpPr bwMode="auto">
          <a:xfrm>
            <a:off x="7472363" y="701675"/>
            <a:ext cx="1111250" cy="314325"/>
            <a:chOff x="3063" y="4976"/>
            <a:chExt cx="2916" cy="828"/>
          </a:xfrm>
        </p:grpSpPr>
        <p:sp>
          <p:nvSpPr>
            <p:cNvPr id="36" name="Freeform 819"/>
            <p:cNvSpPr>
              <a:spLocks/>
            </p:cNvSpPr>
            <p:nvPr/>
          </p:nvSpPr>
          <p:spPr bwMode="black">
            <a:xfrm>
              <a:off x="5308" y="4976"/>
              <a:ext cx="671" cy="606"/>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solidFill>
              <a:srgbClr val="CC0000"/>
            </a:solidFill>
            <a:ln w="9525">
              <a:noFill/>
              <a:round/>
              <a:headEnd/>
              <a:tailEnd/>
            </a:ln>
          </p:spPr>
          <p:txBody>
            <a:bodyPr/>
            <a:lstStyle/>
            <a:p>
              <a:pPr fontAlgn="auto">
                <a:spcBef>
                  <a:spcPts val="0"/>
                </a:spcBef>
                <a:spcAft>
                  <a:spcPts val="0"/>
                </a:spcAft>
                <a:defRPr/>
              </a:pPr>
              <a:endParaRPr lang="en-US">
                <a:latin typeface="+mn-lt"/>
              </a:endParaRPr>
            </a:p>
          </p:txBody>
        </p:sp>
        <p:sp>
          <p:nvSpPr>
            <p:cNvPr id="37" name="Freeform 820"/>
            <p:cNvSpPr>
              <a:spLocks/>
            </p:cNvSpPr>
            <p:nvPr/>
          </p:nvSpPr>
          <p:spPr bwMode="black">
            <a:xfrm>
              <a:off x="3063" y="4980"/>
              <a:ext cx="671" cy="602"/>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solidFill>
              <a:srgbClr val="CC0000"/>
            </a:solidFill>
            <a:ln w="9525">
              <a:noFill/>
              <a:round/>
              <a:headEnd/>
              <a:tailEnd/>
            </a:ln>
          </p:spPr>
          <p:txBody>
            <a:bodyPr/>
            <a:lstStyle/>
            <a:p>
              <a:pPr fontAlgn="auto">
                <a:spcBef>
                  <a:spcPts val="0"/>
                </a:spcBef>
                <a:spcAft>
                  <a:spcPts val="0"/>
                </a:spcAft>
                <a:defRPr/>
              </a:pPr>
              <a:endParaRPr lang="en-US">
                <a:latin typeface="+mn-lt"/>
              </a:endParaRPr>
            </a:p>
          </p:txBody>
        </p:sp>
        <p:sp>
          <p:nvSpPr>
            <p:cNvPr id="38" name="Freeform 821"/>
            <p:cNvSpPr>
              <a:spLocks/>
            </p:cNvSpPr>
            <p:nvPr/>
          </p:nvSpPr>
          <p:spPr bwMode="black">
            <a:xfrm>
              <a:off x="4179" y="4980"/>
              <a:ext cx="671" cy="602"/>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solidFill>
              <a:srgbClr val="CC0000"/>
            </a:solidFill>
            <a:ln w="9525">
              <a:noFill/>
              <a:round/>
              <a:headEnd/>
              <a:tailEnd/>
            </a:ln>
          </p:spPr>
          <p:txBody>
            <a:bodyPr/>
            <a:lstStyle/>
            <a:p>
              <a:pPr fontAlgn="auto">
                <a:spcBef>
                  <a:spcPts val="0"/>
                </a:spcBef>
                <a:spcAft>
                  <a:spcPts val="0"/>
                </a:spcAft>
                <a:defRPr/>
              </a:pPr>
              <a:endParaRPr lang="en-US">
                <a:latin typeface="+mn-lt"/>
              </a:endParaRPr>
            </a:p>
          </p:txBody>
        </p:sp>
        <p:sp>
          <p:nvSpPr>
            <p:cNvPr id="39" name="Freeform 822"/>
            <p:cNvSpPr>
              <a:spLocks/>
            </p:cNvSpPr>
            <p:nvPr/>
          </p:nvSpPr>
          <p:spPr bwMode="black">
            <a:xfrm>
              <a:off x="3625" y="4976"/>
              <a:ext cx="667" cy="606"/>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solidFill>
              <a:srgbClr val="CC0000"/>
            </a:solidFill>
            <a:ln w="9525">
              <a:noFill/>
              <a:round/>
              <a:headEnd/>
              <a:tailEnd/>
            </a:ln>
          </p:spPr>
          <p:txBody>
            <a:bodyPr/>
            <a:lstStyle/>
            <a:p>
              <a:pPr fontAlgn="auto">
                <a:spcBef>
                  <a:spcPts val="0"/>
                </a:spcBef>
                <a:spcAft>
                  <a:spcPts val="0"/>
                </a:spcAft>
                <a:defRPr/>
              </a:pPr>
              <a:endParaRPr lang="en-US">
                <a:latin typeface="+mn-lt"/>
              </a:endParaRPr>
            </a:p>
          </p:txBody>
        </p:sp>
        <p:sp>
          <p:nvSpPr>
            <p:cNvPr id="40" name="Freeform 823"/>
            <p:cNvSpPr>
              <a:spLocks/>
            </p:cNvSpPr>
            <p:nvPr/>
          </p:nvSpPr>
          <p:spPr bwMode="black">
            <a:xfrm>
              <a:off x="4754" y="4976"/>
              <a:ext cx="667" cy="82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solidFill>
              <a:srgbClr val="CC0000"/>
            </a:solidFill>
            <a:ln w="9525">
              <a:noFill/>
              <a:round/>
              <a:headEnd/>
              <a:tailEnd/>
            </a:ln>
          </p:spPr>
          <p:txBody>
            <a:bodyPr/>
            <a:lstStyle/>
            <a:p>
              <a:pPr fontAlgn="auto">
                <a:spcBef>
                  <a:spcPts val="0"/>
                </a:spcBef>
                <a:spcAft>
                  <a:spcPts val="0"/>
                </a:spcAft>
                <a:defRPr/>
              </a:pPr>
              <a:endParaRPr lang="en-US">
                <a:latin typeface="+mn-lt"/>
              </a:endParaRPr>
            </a:p>
          </p:txBody>
        </p:sp>
      </p:grpSp>
      <p:sp>
        <p:nvSpPr>
          <p:cNvPr id="41" name="TextBox 40"/>
          <p:cNvSpPr txBox="1"/>
          <p:nvPr/>
        </p:nvSpPr>
        <p:spPr>
          <a:xfrm>
            <a:off x="8377238" y="6565900"/>
            <a:ext cx="309562" cy="203200"/>
          </a:xfrm>
          <a:prstGeom prst="rect">
            <a:avLst/>
          </a:prstGeom>
          <a:noFill/>
        </p:spPr>
        <p:txBody>
          <a:bodyPr wrap="none" anchor="ctr">
            <a:spAutoFit/>
          </a:bodyPr>
          <a:lstStyle/>
          <a:p>
            <a:pPr algn="r" fontAlgn="auto">
              <a:lnSpc>
                <a:spcPct val="90000"/>
              </a:lnSpc>
              <a:spcBef>
                <a:spcPts val="0"/>
              </a:spcBef>
              <a:spcAft>
                <a:spcPts val="0"/>
              </a:spcAft>
              <a:defRPr/>
            </a:pPr>
            <a:fld id="{9BD790E0-83F8-4905-81B5-F0909A85648A}" type="slidenum">
              <a:rPr lang="en-US" sz="800">
                <a:solidFill>
                  <a:srgbClr val="8F8F8F"/>
                </a:solidFill>
                <a:latin typeface="+mn-lt"/>
              </a:rPr>
              <a:pPr algn="r" fontAlgn="auto">
                <a:lnSpc>
                  <a:spcPct val="90000"/>
                </a:lnSpc>
                <a:spcBef>
                  <a:spcPts val="0"/>
                </a:spcBef>
                <a:spcAft>
                  <a:spcPts val="0"/>
                </a:spcAft>
                <a:defRPr/>
              </a:pPr>
              <a:t>‹#›</a:t>
            </a:fld>
            <a:endParaRPr lang="en-US" sz="800" dirty="0">
              <a:solidFill>
                <a:srgbClr val="8F8F8F"/>
              </a:solidFill>
              <a:latin typeface="+mn-lt"/>
            </a:endParaRPr>
          </a:p>
        </p:txBody>
      </p:sp>
      <p:sp>
        <p:nvSpPr>
          <p:cNvPr id="42" name="TextBox 41"/>
          <p:cNvSpPr txBox="1"/>
          <p:nvPr/>
        </p:nvSpPr>
        <p:spPr>
          <a:xfrm>
            <a:off x="457200" y="6537325"/>
            <a:ext cx="1912938" cy="203200"/>
          </a:xfrm>
          <a:prstGeom prst="rect">
            <a:avLst/>
          </a:prstGeom>
          <a:noFill/>
        </p:spPr>
        <p:txBody>
          <a:bodyPr wrap="none" anchor="ctr">
            <a:spAutoFit/>
          </a:bodyPr>
          <a:lstStyle/>
          <a:p>
            <a:pPr fontAlgn="auto">
              <a:lnSpc>
                <a:spcPct val="90000"/>
              </a:lnSpc>
              <a:spcBef>
                <a:spcPts val="0"/>
              </a:spcBef>
              <a:spcAft>
                <a:spcPts val="0"/>
              </a:spcAft>
              <a:defRPr/>
            </a:pPr>
            <a:r>
              <a:rPr lang="en-US" sz="800" dirty="0">
                <a:solidFill>
                  <a:srgbClr val="8F8F8F"/>
                </a:solidFill>
                <a:latin typeface="+mn-lt"/>
              </a:rPr>
              <a:t>© </a:t>
            </a:r>
            <a:r>
              <a:rPr lang="en-US" sz="800" dirty="0" smtClean="0">
                <a:solidFill>
                  <a:srgbClr val="8F8F8F"/>
                </a:solidFill>
                <a:latin typeface="+mn-lt"/>
              </a:rPr>
              <a:t>2015 </a:t>
            </a:r>
            <a:r>
              <a:rPr lang="en-US" sz="800" dirty="0">
                <a:solidFill>
                  <a:srgbClr val="8F8F8F"/>
                </a:solidFill>
                <a:latin typeface="+mn-lt"/>
              </a:rPr>
              <a:t>Avaya Inc. All rights reserved.</a:t>
            </a:r>
          </a:p>
        </p:txBody>
      </p:sp>
      <p:sp>
        <p:nvSpPr>
          <p:cNvPr id="2" name="Title 1"/>
          <p:cNvSpPr>
            <a:spLocks noGrp="1"/>
          </p:cNvSpPr>
          <p:nvPr>
            <p:ph type="title"/>
          </p:nvPr>
        </p:nvSpPr>
        <p:spPr>
          <a:xfrm>
            <a:off x="1447800" y="2130552"/>
            <a:ext cx="6745224" cy="2029968"/>
          </a:xfrm>
        </p:spPr>
        <p:txBody>
          <a:bodyPr anchor="ctr"/>
          <a:lstStyle>
            <a:lvl1pPr algn="r">
              <a:defRPr sz="2800" b="0" i="0" cap="none" baseline="0">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447800" y="5357611"/>
            <a:ext cx="6745224" cy="476519"/>
          </a:xfrm>
        </p:spPr>
        <p:txBody>
          <a:bodyPr anchor="b">
            <a:noAutofit/>
          </a:bodyPr>
          <a:lstStyle>
            <a:lvl1pPr marL="0" indent="0" algn="r">
              <a:lnSpc>
                <a:spcPct val="90000"/>
              </a:lnSpc>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8" name="Text Placeholder 2"/>
          <p:cNvSpPr>
            <a:spLocks noGrp="1"/>
          </p:cNvSpPr>
          <p:nvPr>
            <p:ph type="body" idx="13"/>
          </p:nvPr>
        </p:nvSpPr>
        <p:spPr>
          <a:xfrm>
            <a:off x="1447800" y="5841642"/>
            <a:ext cx="6745224" cy="381000"/>
          </a:xfrm>
        </p:spPr>
        <p:txBody>
          <a:bodyPr>
            <a:normAutofit/>
          </a:bodyPr>
          <a:lstStyle>
            <a:lvl1pPr marL="0" indent="0" algn="r">
              <a:lnSpc>
                <a:spcPct val="90000"/>
              </a:lnSpc>
              <a:spcBef>
                <a:spcPts val="0"/>
              </a:spcBef>
              <a:buNone/>
              <a:defRPr sz="2000" i="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3" name="Date Placeholder 3"/>
          <p:cNvSpPr>
            <a:spLocks noGrp="1"/>
          </p:cNvSpPr>
          <p:nvPr>
            <p:ph type="dt" sz="half" idx="14"/>
          </p:nvPr>
        </p:nvSpPr>
        <p:spPr/>
        <p:txBody>
          <a:bodyPr/>
          <a:lstStyle>
            <a:lvl1pPr>
              <a:defRPr/>
            </a:lvl1pPr>
          </a:lstStyle>
          <a:p>
            <a:pPr>
              <a:defRPr/>
            </a:pPr>
            <a:fld id="{C2475694-1621-44E3-88A2-A1A5EEBCFCAD}" type="datetime1">
              <a:rPr lang="en-US"/>
              <a:pPr>
                <a:defRPr/>
              </a:pPr>
              <a:t>11/19/2015</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7244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5EDEAC-8599-4076-A83E-D5307EF1D4A5}" type="datetime1">
              <a:rPr lang="en-US"/>
              <a:pPr>
                <a:defRPr/>
              </a:pPr>
              <a:t>11/19/2015</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47800"/>
            <a:ext cx="4040188" cy="750888"/>
          </a:xfrm>
        </p:spPr>
        <p:txBody>
          <a:bodyPr anchor="b">
            <a:norm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86000"/>
            <a:ext cx="4040188"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447800"/>
            <a:ext cx="4041775" cy="750888"/>
          </a:xfrm>
        </p:spPr>
        <p:txBody>
          <a:bodyPr anchor="b">
            <a:norm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86000"/>
            <a:ext cx="4041775" cy="3886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F0085F-EA51-4D95-9CA8-D16795F8B7EC}" type="datetime1">
              <a:rPr lang="en-US"/>
              <a:pPr>
                <a:defRPr/>
              </a:pPr>
              <a:t>11/19/2015</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756E62-0C45-4998-812E-87FC982C523B}" type="datetime1">
              <a:rPr lang="en-US"/>
              <a:pPr>
                <a:defRPr/>
              </a:pPr>
              <a:t>11/19/2015</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457200" y="1295400"/>
            <a:ext cx="8229600" cy="457200"/>
          </a:xfrm>
        </p:spPr>
        <p:txBody>
          <a:bodyPr>
            <a:normAutofit/>
          </a:bodyPr>
          <a:lstStyle>
            <a:lvl1pPr marL="0" indent="0">
              <a:spcBef>
                <a:spcPts val="0"/>
              </a:spcBef>
              <a:buNone/>
              <a:defRPr sz="2200">
                <a:solidFill>
                  <a:schemeClr val="accent1"/>
                </a:solidFill>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fld id="{A2699836-8E3E-45FF-B350-270FF7EE3B1B}" type="datetime1">
              <a:rPr lang="en-US"/>
              <a:pPr>
                <a:defRPr/>
              </a:pPr>
              <a:t>11/19/2015</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nvSpPr>
        <p:spPr bwMode="invGray">
          <a:xfrm>
            <a:off x="0" y="-7938"/>
            <a:ext cx="9144000" cy="366713"/>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fontAlgn="auto">
              <a:spcBef>
                <a:spcPts val="0"/>
              </a:spcBef>
              <a:spcAft>
                <a:spcPts val="0"/>
              </a:spcAft>
              <a:defRPr/>
            </a:pPr>
            <a:endParaRPr lang="en-US"/>
          </a:p>
        </p:txBody>
      </p:sp>
      <p:sp>
        <p:nvSpPr>
          <p:cNvPr id="9" name="Rectangle 68"/>
          <p:cNvSpPr>
            <a:spLocks noChangeArrowheads="1"/>
          </p:cNvSpPr>
          <p:nvPr/>
        </p:nvSpPr>
        <p:spPr bwMode="invGray">
          <a:xfrm>
            <a:off x="5662613" y="-7938"/>
            <a:ext cx="390525" cy="365126"/>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0" name="Rectangle 69"/>
          <p:cNvSpPr>
            <a:spLocks noChangeArrowheads="1"/>
          </p:cNvSpPr>
          <p:nvPr/>
        </p:nvSpPr>
        <p:spPr bwMode="invGray">
          <a:xfrm>
            <a:off x="5257800" y="-7938"/>
            <a:ext cx="390525" cy="365126"/>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1" name="Rectangle 72"/>
          <p:cNvSpPr>
            <a:spLocks noChangeArrowheads="1"/>
          </p:cNvSpPr>
          <p:nvPr/>
        </p:nvSpPr>
        <p:spPr bwMode="invGray">
          <a:xfrm>
            <a:off x="4043363" y="-7938"/>
            <a:ext cx="390525" cy="365126"/>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2" name="Rectangle 73"/>
          <p:cNvSpPr>
            <a:spLocks noChangeArrowheads="1"/>
          </p:cNvSpPr>
          <p:nvPr/>
        </p:nvSpPr>
        <p:spPr bwMode="invGray">
          <a:xfrm>
            <a:off x="3638550" y="-7938"/>
            <a:ext cx="390525" cy="365126"/>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3" name="Rectangle 76"/>
          <p:cNvSpPr>
            <a:spLocks noChangeArrowheads="1"/>
          </p:cNvSpPr>
          <p:nvPr/>
        </p:nvSpPr>
        <p:spPr bwMode="invGray">
          <a:xfrm>
            <a:off x="2427288" y="-7938"/>
            <a:ext cx="390525" cy="365126"/>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4" name="Rectangle 77"/>
          <p:cNvSpPr>
            <a:spLocks noChangeArrowheads="1"/>
          </p:cNvSpPr>
          <p:nvPr/>
        </p:nvSpPr>
        <p:spPr bwMode="invGray">
          <a:xfrm>
            <a:off x="2022475" y="-7938"/>
            <a:ext cx="390525" cy="365126"/>
          </a:xfrm>
          <a:prstGeom prst="rect">
            <a:avLst/>
          </a:prstGeom>
          <a:solidFill>
            <a:schemeClr val="accent1">
              <a:lumMod val="75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5" name="Rectangle 79"/>
          <p:cNvSpPr>
            <a:spLocks noChangeArrowheads="1"/>
          </p:cNvSpPr>
          <p:nvPr/>
        </p:nvSpPr>
        <p:spPr bwMode="invGray">
          <a:xfrm>
            <a:off x="1212850" y="-7938"/>
            <a:ext cx="390525" cy="365126"/>
          </a:xfrm>
          <a:prstGeom prst="rect">
            <a:avLst/>
          </a:prstGeom>
          <a:solidFill>
            <a:schemeClr val="accent1">
              <a:lumMod val="60000"/>
              <a:lumOff val="40000"/>
            </a:schemeClr>
          </a:solidFill>
          <a:ln w="9525">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16" name="Rectangle 82"/>
          <p:cNvSpPr>
            <a:spLocks noChangeArrowheads="1"/>
          </p:cNvSpPr>
          <p:nvPr/>
        </p:nvSpPr>
        <p:spPr bwMode="invGray">
          <a:xfrm>
            <a:off x="0" y="-7938"/>
            <a:ext cx="390525" cy="365126"/>
          </a:xfrm>
          <a:prstGeom prst="rect">
            <a:avLst/>
          </a:prstGeom>
          <a:solidFill>
            <a:schemeClr val="accent1">
              <a:lumMod val="60000"/>
              <a:lumOff val="40000"/>
            </a:schemeClr>
          </a:solidFill>
          <a:ln w="9525" algn="ctr">
            <a:noFill/>
            <a:miter lim="800000"/>
            <a:headEnd/>
            <a:tailEnd/>
          </a:ln>
        </p:spPr>
        <p:txBody>
          <a:bodyPr wrap="none" anchor="ctr"/>
          <a:lstStyle/>
          <a:p>
            <a:pPr fontAlgn="auto">
              <a:spcBef>
                <a:spcPts val="0"/>
              </a:spcBef>
              <a:spcAft>
                <a:spcPts val="0"/>
              </a:spcAft>
              <a:defRPr/>
            </a:pPr>
            <a:endParaRPr lang="en-US" kern="0">
              <a:solidFill>
                <a:sysClr val="windowText" lastClr="000000"/>
              </a:solidFill>
            </a:endParaRPr>
          </a:p>
        </p:txBody>
      </p:sp>
      <p:sp>
        <p:nvSpPr>
          <p:cNvPr id="21" name="Rectangle 6"/>
          <p:cNvSpPr>
            <a:spLocks noChangeArrowheads="1"/>
          </p:cNvSpPr>
          <p:nvPr/>
        </p:nvSpPr>
        <p:spPr bwMode="invGray">
          <a:xfrm>
            <a:off x="0" y="-7938"/>
            <a:ext cx="9144000" cy="366713"/>
          </a:xfrm>
          <a:prstGeom prst="rect">
            <a:avLst/>
          </a:prstGeom>
          <a:gradFill rotWithShape="1">
            <a:gsLst>
              <a:gs pos="0">
                <a:srgbClr val="91050F">
                  <a:alpha val="76000"/>
                </a:srgbClr>
              </a:gs>
              <a:gs pos="100000">
                <a:srgbClr val="D10811"/>
              </a:gs>
            </a:gsLst>
            <a:lin ang="0" scaled="1"/>
          </a:gradFill>
          <a:ln w="9525">
            <a:noFill/>
            <a:miter lim="800000"/>
            <a:headEnd/>
            <a:tailEnd/>
          </a:ln>
        </p:spPr>
        <p:txBody>
          <a:bodyPr wrap="none" anchor="ctr"/>
          <a:lstStyle/>
          <a:p>
            <a:pPr fontAlgn="auto">
              <a:spcBef>
                <a:spcPts val="0"/>
              </a:spcBef>
              <a:spcAft>
                <a:spcPts val="0"/>
              </a:spcAft>
              <a:defRPr/>
            </a:pPr>
            <a:endParaRPr lang="en-US"/>
          </a:p>
        </p:txBody>
      </p:sp>
      <p:grpSp>
        <p:nvGrpSpPr>
          <p:cNvPr id="2" name="Group 127"/>
          <p:cNvGrpSpPr>
            <a:grpSpLocks/>
          </p:cNvGrpSpPr>
          <p:nvPr/>
        </p:nvGrpSpPr>
        <p:grpSpPr bwMode="black">
          <a:xfrm>
            <a:off x="7908916" y="80554"/>
            <a:ext cx="858838" cy="242887"/>
            <a:chOff x="4707" y="440"/>
            <a:chExt cx="700" cy="198"/>
          </a:xfrm>
          <a:solidFill>
            <a:sysClr val="window" lastClr="FFFFFF"/>
          </a:solidFill>
        </p:grpSpPr>
        <p:sp>
          <p:nvSpPr>
            <p:cNvPr id="23" name="Freeform 128"/>
            <p:cNvSpPr>
              <a:spLocks/>
            </p:cNvSpPr>
            <p:nvPr/>
          </p:nvSpPr>
          <p:spPr bwMode="black">
            <a:xfrm>
              <a:off x="5247" y="440"/>
              <a:ext cx="160" cy="145"/>
            </a:xfrm>
            <a:custGeom>
              <a:avLst/>
              <a:gdLst>
                <a:gd name="T0" fmla="*/ 199 w 672"/>
                <a:gd name="T1" fmla="*/ 433 h 606"/>
                <a:gd name="T2" fmla="*/ 399 w 672"/>
                <a:gd name="T3" fmla="*/ 433 h 606"/>
                <a:gd name="T4" fmla="*/ 430 w 672"/>
                <a:gd name="T5" fmla="*/ 512 h 606"/>
                <a:gd name="T6" fmla="*/ 161 w 672"/>
                <a:gd name="T7" fmla="*/ 512 h 606"/>
                <a:gd name="T8" fmla="*/ 117 w 672"/>
                <a:gd name="T9" fmla="*/ 606 h 606"/>
                <a:gd name="T10" fmla="*/ 0 w 672"/>
                <a:gd name="T11" fmla="*/ 606 h 606"/>
                <a:gd name="T12" fmla="*/ 294 w 672"/>
                <a:gd name="T13" fmla="*/ 0 h 606"/>
                <a:gd name="T14" fmla="*/ 375 w 672"/>
                <a:gd name="T15" fmla="*/ 0 h 606"/>
                <a:gd name="T16" fmla="*/ 672 w 672"/>
                <a:gd name="T17" fmla="*/ 606 h 606"/>
                <a:gd name="T18" fmla="*/ 552 w 672"/>
                <a:gd name="T19" fmla="*/ 606 h 606"/>
                <a:gd name="T20" fmla="*/ 337 w 672"/>
                <a:gd name="T21" fmla="*/ 138 h 606"/>
                <a:gd name="T22" fmla="*/ 199 w 672"/>
                <a:gd name="T23" fmla="*/ 433 h 606"/>
                <a:gd name="T24" fmla="*/ 199 w 672"/>
                <a:gd name="T25" fmla="*/ 433 h 606"/>
                <a:gd name="T26" fmla="*/ 199 w 672"/>
                <a:gd name="T27" fmla="*/ 433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6"/>
                <a:gd name="T44" fmla="*/ 672 w 672"/>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6">
                  <a:moveTo>
                    <a:pt x="199" y="433"/>
                  </a:moveTo>
                  <a:lnTo>
                    <a:pt x="399" y="433"/>
                  </a:lnTo>
                  <a:lnTo>
                    <a:pt x="430" y="512"/>
                  </a:lnTo>
                  <a:lnTo>
                    <a:pt x="161" y="512"/>
                  </a:lnTo>
                  <a:lnTo>
                    <a:pt x="117" y="606"/>
                  </a:lnTo>
                  <a:lnTo>
                    <a:pt x="0" y="606"/>
                  </a:lnTo>
                  <a:lnTo>
                    <a:pt x="294" y="0"/>
                  </a:lnTo>
                  <a:lnTo>
                    <a:pt x="375" y="0"/>
                  </a:lnTo>
                  <a:lnTo>
                    <a:pt x="672" y="606"/>
                  </a:lnTo>
                  <a:lnTo>
                    <a:pt x="552" y="606"/>
                  </a:lnTo>
                  <a:lnTo>
                    <a:pt x="337" y="138"/>
                  </a:lnTo>
                  <a:lnTo>
                    <a:pt x="199" y="433"/>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endParaRPr>
            </a:p>
          </p:txBody>
        </p:sp>
        <p:sp>
          <p:nvSpPr>
            <p:cNvPr id="24" name="Freeform 129"/>
            <p:cNvSpPr>
              <a:spLocks/>
            </p:cNvSpPr>
            <p:nvPr/>
          </p:nvSpPr>
          <p:spPr bwMode="black">
            <a:xfrm>
              <a:off x="4707" y="441"/>
              <a:ext cx="160" cy="144"/>
            </a:xfrm>
            <a:custGeom>
              <a:avLst/>
              <a:gdLst>
                <a:gd name="T0" fmla="*/ 199 w 672"/>
                <a:gd name="T1" fmla="*/ 430 h 600"/>
                <a:gd name="T2" fmla="*/ 399 w 672"/>
                <a:gd name="T3" fmla="*/ 430 h 600"/>
                <a:gd name="T4" fmla="*/ 434 w 672"/>
                <a:gd name="T5" fmla="*/ 507 h 600"/>
                <a:gd name="T6" fmla="*/ 165 w 672"/>
                <a:gd name="T7" fmla="*/ 507 h 600"/>
                <a:gd name="T8" fmla="*/ 122 w 672"/>
                <a:gd name="T9" fmla="*/ 600 h 600"/>
                <a:gd name="T10" fmla="*/ 0 w 672"/>
                <a:gd name="T11" fmla="*/ 600 h 600"/>
                <a:gd name="T12" fmla="*/ 298 w 672"/>
                <a:gd name="T13" fmla="*/ 0 h 600"/>
                <a:gd name="T14" fmla="*/ 380 w 672"/>
                <a:gd name="T15" fmla="*/ 0 h 600"/>
                <a:gd name="T16" fmla="*/ 672 w 672"/>
                <a:gd name="T17" fmla="*/ 600 h 600"/>
                <a:gd name="T18" fmla="*/ 555 w 672"/>
                <a:gd name="T19" fmla="*/ 600 h 600"/>
                <a:gd name="T20" fmla="*/ 337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399" y="430"/>
                  </a:lnTo>
                  <a:lnTo>
                    <a:pt x="434" y="507"/>
                  </a:lnTo>
                  <a:lnTo>
                    <a:pt x="165" y="507"/>
                  </a:lnTo>
                  <a:lnTo>
                    <a:pt x="122" y="600"/>
                  </a:lnTo>
                  <a:lnTo>
                    <a:pt x="0" y="600"/>
                  </a:lnTo>
                  <a:lnTo>
                    <a:pt x="298" y="0"/>
                  </a:lnTo>
                  <a:lnTo>
                    <a:pt x="380" y="0"/>
                  </a:lnTo>
                  <a:lnTo>
                    <a:pt x="672" y="600"/>
                  </a:lnTo>
                  <a:lnTo>
                    <a:pt x="555" y="600"/>
                  </a:lnTo>
                  <a:lnTo>
                    <a:pt x="337" y="135"/>
                  </a:lnTo>
                  <a:lnTo>
                    <a:pt x="199" y="430"/>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endParaRPr>
            </a:p>
          </p:txBody>
        </p:sp>
        <p:sp>
          <p:nvSpPr>
            <p:cNvPr id="25" name="Freeform 130"/>
            <p:cNvSpPr>
              <a:spLocks/>
            </p:cNvSpPr>
            <p:nvPr/>
          </p:nvSpPr>
          <p:spPr bwMode="black">
            <a:xfrm>
              <a:off x="4975" y="441"/>
              <a:ext cx="162" cy="144"/>
            </a:xfrm>
            <a:custGeom>
              <a:avLst/>
              <a:gdLst>
                <a:gd name="T0" fmla="*/ 199 w 672"/>
                <a:gd name="T1" fmla="*/ 430 h 600"/>
                <a:gd name="T2" fmla="*/ 402 w 672"/>
                <a:gd name="T3" fmla="*/ 430 h 600"/>
                <a:gd name="T4" fmla="*/ 434 w 672"/>
                <a:gd name="T5" fmla="*/ 507 h 600"/>
                <a:gd name="T6" fmla="*/ 164 w 672"/>
                <a:gd name="T7" fmla="*/ 507 h 600"/>
                <a:gd name="T8" fmla="*/ 121 w 672"/>
                <a:gd name="T9" fmla="*/ 600 h 600"/>
                <a:gd name="T10" fmla="*/ 0 w 672"/>
                <a:gd name="T11" fmla="*/ 600 h 600"/>
                <a:gd name="T12" fmla="*/ 297 w 672"/>
                <a:gd name="T13" fmla="*/ 0 h 600"/>
                <a:gd name="T14" fmla="*/ 379 w 672"/>
                <a:gd name="T15" fmla="*/ 0 h 600"/>
                <a:gd name="T16" fmla="*/ 672 w 672"/>
                <a:gd name="T17" fmla="*/ 600 h 600"/>
                <a:gd name="T18" fmla="*/ 555 w 672"/>
                <a:gd name="T19" fmla="*/ 600 h 600"/>
                <a:gd name="T20" fmla="*/ 336 w 672"/>
                <a:gd name="T21" fmla="*/ 135 h 600"/>
                <a:gd name="T22" fmla="*/ 199 w 672"/>
                <a:gd name="T23" fmla="*/ 430 h 600"/>
                <a:gd name="T24" fmla="*/ 199 w 672"/>
                <a:gd name="T25" fmla="*/ 430 h 600"/>
                <a:gd name="T26" fmla="*/ 199 w 672"/>
                <a:gd name="T27" fmla="*/ 43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2"/>
                <a:gd name="T43" fmla="*/ 0 h 600"/>
                <a:gd name="T44" fmla="*/ 672 w 67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2" h="600">
                  <a:moveTo>
                    <a:pt x="199" y="430"/>
                  </a:moveTo>
                  <a:lnTo>
                    <a:pt x="402" y="430"/>
                  </a:lnTo>
                  <a:lnTo>
                    <a:pt x="434" y="507"/>
                  </a:lnTo>
                  <a:lnTo>
                    <a:pt x="164" y="507"/>
                  </a:lnTo>
                  <a:lnTo>
                    <a:pt x="121" y="600"/>
                  </a:lnTo>
                  <a:lnTo>
                    <a:pt x="0" y="600"/>
                  </a:lnTo>
                  <a:lnTo>
                    <a:pt x="297" y="0"/>
                  </a:lnTo>
                  <a:lnTo>
                    <a:pt x="379" y="0"/>
                  </a:lnTo>
                  <a:lnTo>
                    <a:pt x="672" y="600"/>
                  </a:lnTo>
                  <a:lnTo>
                    <a:pt x="555" y="600"/>
                  </a:lnTo>
                  <a:lnTo>
                    <a:pt x="336" y="135"/>
                  </a:lnTo>
                  <a:lnTo>
                    <a:pt x="199" y="430"/>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endParaRPr>
            </a:p>
          </p:txBody>
        </p:sp>
        <p:sp>
          <p:nvSpPr>
            <p:cNvPr id="26" name="Freeform 131"/>
            <p:cNvSpPr>
              <a:spLocks/>
            </p:cNvSpPr>
            <p:nvPr/>
          </p:nvSpPr>
          <p:spPr bwMode="black">
            <a:xfrm>
              <a:off x="4842" y="440"/>
              <a:ext cx="160" cy="145"/>
            </a:xfrm>
            <a:custGeom>
              <a:avLst/>
              <a:gdLst>
                <a:gd name="T0" fmla="*/ 0 w 666"/>
                <a:gd name="T1" fmla="*/ 0 h 606"/>
                <a:gd name="T2" fmla="*/ 291 w 666"/>
                <a:gd name="T3" fmla="*/ 606 h 606"/>
                <a:gd name="T4" fmla="*/ 298 w 666"/>
                <a:gd name="T5" fmla="*/ 606 h 606"/>
                <a:gd name="T6" fmla="*/ 369 w 666"/>
                <a:gd name="T7" fmla="*/ 606 h 606"/>
                <a:gd name="T8" fmla="*/ 376 w 666"/>
                <a:gd name="T9" fmla="*/ 606 h 606"/>
                <a:gd name="T10" fmla="*/ 666 w 666"/>
                <a:gd name="T11" fmla="*/ 0 h 606"/>
                <a:gd name="T12" fmla="*/ 550 w 666"/>
                <a:gd name="T13" fmla="*/ 0 h 606"/>
                <a:gd name="T14" fmla="*/ 334 w 666"/>
                <a:gd name="T15" fmla="*/ 477 h 606"/>
                <a:gd name="T16" fmla="*/ 117 w 666"/>
                <a:gd name="T17" fmla="*/ 0 h 606"/>
                <a:gd name="T18" fmla="*/ 0 w 666"/>
                <a:gd name="T19" fmla="*/ 0 h 606"/>
                <a:gd name="T20" fmla="*/ 0 w 666"/>
                <a:gd name="T21" fmla="*/ 0 h 606"/>
                <a:gd name="T22" fmla="*/ 0 w 666"/>
                <a:gd name="T23" fmla="*/ 0 h 6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6"/>
                <a:gd name="T37" fmla="*/ 0 h 606"/>
                <a:gd name="T38" fmla="*/ 666 w 666"/>
                <a:gd name="T39" fmla="*/ 606 h 6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6" h="606">
                  <a:moveTo>
                    <a:pt x="0" y="0"/>
                  </a:moveTo>
                  <a:lnTo>
                    <a:pt x="291" y="606"/>
                  </a:lnTo>
                  <a:lnTo>
                    <a:pt x="298" y="606"/>
                  </a:lnTo>
                  <a:lnTo>
                    <a:pt x="369" y="606"/>
                  </a:lnTo>
                  <a:lnTo>
                    <a:pt x="376" y="606"/>
                  </a:lnTo>
                  <a:lnTo>
                    <a:pt x="666" y="0"/>
                  </a:lnTo>
                  <a:lnTo>
                    <a:pt x="550" y="0"/>
                  </a:lnTo>
                  <a:lnTo>
                    <a:pt x="334" y="477"/>
                  </a:lnTo>
                  <a:lnTo>
                    <a:pt x="117" y="0"/>
                  </a:lnTo>
                  <a:lnTo>
                    <a:pt x="0" y="0"/>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endParaRPr>
            </a:p>
          </p:txBody>
        </p:sp>
        <p:sp>
          <p:nvSpPr>
            <p:cNvPr id="27" name="Freeform 132"/>
            <p:cNvSpPr>
              <a:spLocks/>
            </p:cNvSpPr>
            <p:nvPr/>
          </p:nvSpPr>
          <p:spPr bwMode="black">
            <a:xfrm>
              <a:off x="5113" y="440"/>
              <a:ext cx="159" cy="198"/>
            </a:xfrm>
            <a:custGeom>
              <a:avLst/>
              <a:gdLst>
                <a:gd name="T0" fmla="*/ 264 w 666"/>
                <a:gd name="T1" fmla="*/ 828 h 828"/>
                <a:gd name="T2" fmla="*/ 666 w 666"/>
                <a:gd name="T3" fmla="*/ 0 h 828"/>
                <a:gd name="T4" fmla="*/ 546 w 666"/>
                <a:gd name="T5" fmla="*/ 0 h 828"/>
                <a:gd name="T6" fmla="*/ 325 w 666"/>
                <a:gd name="T7" fmla="*/ 482 h 828"/>
                <a:gd name="T8" fmla="*/ 115 w 666"/>
                <a:gd name="T9" fmla="*/ 0 h 828"/>
                <a:gd name="T10" fmla="*/ 0 w 666"/>
                <a:gd name="T11" fmla="*/ 0 h 828"/>
                <a:gd name="T12" fmla="*/ 264 w 666"/>
                <a:gd name="T13" fmla="*/ 603 h 828"/>
                <a:gd name="T14" fmla="*/ 151 w 666"/>
                <a:gd name="T15" fmla="*/ 828 h 828"/>
                <a:gd name="T16" fmla="*/ 264 w 666"/>
                <a:gd name="T17" fmla="*/ 828 h 828"/>
                <a:gd name="T18" fmla="*/ 264 w 666"/>
                <a:gd name="T19" fmla="*/ 828 h 828"/>
                <a:gd name="T20" fmla="*/ 264 w 666"/>
                <a:gd name="T21" fmla="*/ 828 h 8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6"/>
                <a:gd name="T34" fmla="*/ 0 h 828"/>
                <a:gd name="T35" fmla="*/ 666 w 666"/>
                <a:gd name="T36" fmla="*/ 828 h 8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6" h="828">
                  <a:moveTo>
                    <a:pt x="264" y="828"/>
                  </a:moveTo>
                  <a:lnTo>
                    <a:pt x="666" y="0"/>
                  </a:lnTo>
                  <a:lnTo>
                    <a:pt x="546" y="0"/>
                  </a:lnTo>
                  <a:lnTo>
                    <a:pt x="325" y="482"/>
                  </a:lnTo>
                  <a:lnTo>
                    <a:pt x="115" y="0"/>
                  </a:lnTo>
                  <a:lnTo>
                    <a:pt x="0" y="0"/>
                  </a:lnTo>
                  <a:lnTo>
                    <a:pt x="264" y="603"/>
                  </a:lnTo>
                  <a:lnTo>
                    <a:pt x="151" y="828"/>
                  </a:lnTo>
                  <a:lnTo>
                    <a:pt x="264" y="828"/>
                  </a:lnTo>
                  <a:close/>
                </a:path>
              </a:pathLst>
            </a:custGeom>
            <a:grpFill/>
            <a:ln w="9525">
              <a:noFill/>
              <a:round/>
              <a:headEnd/>
              <a:tailEnd/>
            </a:ln>
          </p:spPr>
          <p:txBody>
            <a:bodyPr/>
            <a:lstStyle/>
            <a:p>
              <a:pPr algn="ctr" fontAlgn="auto">
                <a:spcBef>
                  <a:spcPts val="0"/>
                </a:spcBef>
                <a:spcAft>
                  <a:spcPts val="0"/>
                </a:spcAft>
                <a:defRPr/>
              </a:pPr>
              <a:endParaRPr lang="en-US" kern="0">
                <a:solidFill>
                  <a:sysClr val="windowText" lastClr="000000"/>
                </a:solidFill>
              </a:endParaRPr>
            </a:p>
          </p:txBody>
        </p:sp>
      </p:grpSp>
      <p:sp>
        <p:nvSpPr>
          <p:cNvPr id="8205" name="Title Placeholder 1"/>
          <p:cNvSpPr>
            <a:spLocks noGrp="1"/>
          </p:cNvSpPr>
          <p:nvPr>
            <p:ph type="title"/>
          </p:nvPr>
        </p:nvSpPr>
        <p:spPr bwMode="auto">
          <a:xfrm>
            <a:off x="457200" y="434975"/>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206" name="Text Placeholder 2"/>
          <p:cNvSpPr>
            <a:spLocks noGrp="1"/>
          </p:cNvSpPr>
          <p:nvPr>
            <p:ph type="body" idx="1"/>
          </p:nvPr>
        </p:nvSpPr>
        <p:spPr bwMode="auto">
          <a:xfrm>
            <a:off x="457200" y="1447800"/>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858000" y="6537325"/>
            <a:ext cx="762000" cy="244475"/>
          </a:xfrm>
          <a:prstGeom prst="rect">
            <a:avLst/>
          </a:prstGeom>
        </p:spPr>
        <p:txBody>
          <a:bodyPr vert="horz" lIns="91440" tIns="45720" rIns="91440" bIns="45720" rtlCol="0" anchor="ctr"/>
          <a:lstStyle>
            <a:lvl1pPr algn="r" fontAlgn="auto">
              <a:spcBef>
                <a:spcPts val="0"/>
              </a:spcBef>
              <a:spcAft>
                <a:spcPts val="0"/>
              </a:spcAft>
              <a:defRPr sz="800">
                <a:solidFill>
                  <a:schemeClr val="tx1">
                    <a:tint val="75000"/>
                  </a:schemeClr>
                </a:solidFill>
                <a:latin typeface="+mn-lt"/>
              </a:defRPr>
            </a:lvl1pPr>
          </a:lstStyle>
          <a:p>
            <a:pPr>
              <a:defRPr/>
            </a:pPr>
            <a:fld id="{CA94597B-2A90-4F41-B948-841538029784}" type="datetime1">
              <a:rPr lang="en-US"/>
              <a:pPr>
                <a:defRPr/>
              </a:pPr>
              <a:t>11/19/2015</a:t>
            </a:fld>
            <a:endParaRPr lang="en-US"/>
          </a:p>
        </p:txBody>
      </p:sp>
      <p:sp>
        <p:nvSpPr>
          <p:cNvPr id="28" name="TextBox 27"/>
          <p:cNvSpPr txBox="1"/>
          <p:nvPr/>
        </p:nvSpPr>
        <p:spPr>
          <a:xfrm>
            <a:off x="457200" y="6537325"/>
            <a:ext cx="1912938" cy="203200"/>
          </a:xfrm>
          <a:prstGeom prst="rect">
            <a:avLst/>
          </a:prstGeom>
          <a:noFill/>
        </p:spPr>
        <p:txBody>
          <a:bodyPr wrap="none" anchor="ctr">
            <a:spAutoFit/>
          </a:bodyPr>
          <a:lstStyle/>
          <a:p>
            <a:pPr fontAlgn="auto">
              <a:lnSpc>
                <a:spcPct val="90000"/>
              </a:lnSpc>
              <a:spcBef>
                <a:spcPts val="0"/>
              </a:spcBef>
              <a:spcAft>
                <a:spcPts val="0"/>
              </a:spcAft>
              <a:defRPr/>
            </a:pPr>
            <a:r>
              <a:rPr lang="en-US" sz="800" dirty="0">
                <a:solidFill>
                  <a:srgbClr val="8F8F8F"/>
                </a:solidFill>
                <a:latin typeface="+mn-lt"/>
              </a:rPr>
              <a:t>© </a:t>
            </a:r>
            <a:r>
              <a:rPr lang="en-US" sz="800" dirty="0" smtClean="0">
                <a:solidFill>
                  <a:srgbClr val="8F8F8F"/>
                </a:solidFill>
                <a:latin typeface="+mn-lt"/>
              </a:rPr>
              <a:t>2015 </a:t>
            </a:r>
            <a:r>
              <a:rPr lang="en-US" sz="800" dirty="0">
                <a:solidFill>
                  <a:srgbClr val="8F8F8F"/>
                </a:solidFill>
                <a:latin typeface="+mn-lt"/>
              </a:rPr>
              <a:t>Avaya Inc. All rights reserved.</a:t>
            </a:r>
          </a:p>
        </p:txBody>
      </p:sp>
      <p:sp>
        <p:nvSpPr>
          <p:cNvPr id="29" name="TextBox 28"/>
          <p:cNvSpPr txBox="1"/>
          <p:nvPr/>
        </p:nvSpPr>
        <p:spPr>
          <a:xfrm>
            <a:off x="8377238" y="6565900"/>
            <a:ext cx="309562" cy="203200"/>
          </a:xfrm>
          <a:prstGeom prst="rect">
            <a:avLst/>
          </a:prstGeom>
          <a:noFill/>
        </p:spPr>
        <p:txBody>
          <a:bodyPr wrap="none" anchor="ctr">
            <a:spAutoFit/>
          </a:bodyPr>
          <a:lstStyle/>
          <a:p>
            <a:pPr algn="r" fontAlgn="auto">
              <a:lnSpc>
                <a:spcPct val="90000"/>
              </a:lnSpc>
              <a:spcBef>
                <a:spcPts val="0"/>
              </a:spcBef>
              <a:spcAft>
                <a:spcPts val="0"/>
              </a:spcAft>
              <a:defRPr/>
            </a:pPr>
            <a:fld id="{1438E190-EFFD-4C4E-A22F-1EEC1ECC4377}" type="slidenum">
              <a:rPr lang="en-US" sz="800">
                <a:solidFill>
                  <a:srgbClr val="8F8F8F"/>
                </a:solidFill>
                <a:latin typeface="+mn-lt"/>
              </a:rPr>
              <a:pPr algn="r" fontAlgn="auto">
                <a:lnSpc>
                  <a:spcPct val="90000"/>
                </a:lnSpc>
                <a:spcBef>
                  <a:spcPts val="0"/>
                </a:spcBef>
                <a:spcAft>
                  <a:spcPts val="0"/>
                </a:spcAft>
                <a:defRPr/>
              </a:pPr>
              <a:t>‹#›</a:t>
            </a:fld>
            <a:endParaRPr lang="en-US" sz="800" dirty="0">
              <a:solidFill>
                <a:srgbClr val="8F8F8F"/>
              </a:solidFill>
              <a:latin typeface="+mn-lt"/>
            </a:endParaRP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39" r:id="rId3"/>
    <p:sldLayoutId id="2147483757" r:id="rId4"/>
    <p:sldLayoutId id="2147483758"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9" r:id="rId19"/>
    <p:sldLayoutId id="2147483753" r:id="rId20"/>
    <p:sldLayoutId id="2147483754" r:id="rId21"/>
    <p:sldLayoutId id="2147483760" r:id="rId22"/>
  </p:sldLayoutIdLst>
  <p:transition>
    <p:fade/>
  </p:transition>
  <p:hf hdr="0" dt="0"/>
  <p:txStyles>
    <p:titleStyle>
      <a:lvl1pPr algn="l" rtl="0" eaLnBrk="1" fontAlgn="base" hangingPunct="1">
        <a:lnSpc>
          <a:spcPct val="90000"/>
        </a:lnSpc>
        <a:spcBef>
          <a:spcPct val="0"/>
        </a:spcBef>
        <a:spcAft>
          <a:spcPct val="0"/>
        </a:spcAft>
        <a:defRPr sz="2800" kern="1200">
          <a:solidFill>
            <a:schemeClr val="tx1"/>
          </a:solidFill>
          <a:latin typeface="+mj-lt"/>
          <a:ea typeface="+mj-ea"/>
          <a:cs typeface="+mj-cs"/>
        </a:defRPr>
      </a:lvl1pPr>
      <a:lvl2pPr algn="l" rtl="0" eaLnBrk="1" fontAlgn="base" hangingPunct="1">
        <a:lnSpc>
          <a:spcPct val="90000"/>
        </a:lnSpc>
        <a:spcBef>
          <a:spcPct val="0"/>
        </a:spcBef>
        <a:spcAft>
          <a:spcPct val="0"/>
        </a:spcAft>
        <a:defRPr sz="2800">
          <a:solidFill>
            <a:schemeClr val="tx1"/>
          </a:solidFill>
          <a:latin typeface="Arial" charset="0"/>
        </a:defRPr>
      </a:lvl2pPr>
      <a:lvl3pPr algn="l" rtl="0" eaLnBrk="1" fontAlgn="base" hangingPunct="1">
        <a:lnSpc>
          <a:spcPct val="90000"/>
        </a:lnSpc>
        <a:spcBef>
          <a:spcPct val="0"/>
        </a:spcBef>
        <a:spcAft>
          <a:spcPct val="0"/>
        </a:spcAft>
        <a:defRPr sz="2800">
          <a:solidFill>
            <a:schemeClr val="tx1"/>
          </a:solidFill>
          <a:latin typeface="Arial" charset="0"/>
        </a:defRPr>
      </a:lvl3pPr>
      <a:lvl4pPr algn="l" rtl="0" eaLnBrk="1" fontAlgn="base" hangingPunct="1">
        <a:lnSpc>
          <a:spcPct val="90000"/>
        </a:lnSpc>
        <a:spcBef>
          <a:spcPct val="0"/>
        </a:spcBef>
        <a:spcAft>
          <a:spcPct val="0"/>
        </a:spcAft>
        <a:defRPr sz="2800">
          <a:solidFill>
            <a:schemeClr val="tx1"/>
          </a:solidFill>
          <a:latin typeface="Arial" charset="0"/>
        </a:defRPr>
      </a:lvl4pPr>
      <a:lvl5pPr algn="l" rtl="0" eaLnBrk="1" fontAlgn="base" hangingPunct="1">
        <a:lnSpc>
          <a:spcPct val="90000"/>
        </a:lnSpc>
        <a:spcBef>
          <a:spcPct val="0"/>
        </a:spcBef>
        <a:spcAft>
          <a:spcPct val="0"/>
        </a:spcAft>
        <a:defRPr sz="2800">
          <a:solidFill>
            <a:schemeClr val="tx1"/>
          </a:solidFill>
          <a:latin typeface="Arial" charset="0"/>
        </a:defRPr>
      </a:lvl5pPr>
      <a:lvl6pPr marL="457200" algn="l" rtl="0" eaLnBrk="1" fontAlgn="base" hangingPunct="1">
        <a:lnSpc>
          <a:spcPct val="90000"/>
        </a:lnSpc>
        <a:spcBef>
          <a:spcPct val="0"/>
        </a:spcBef>
        <a:spcAft>
          <a:spcPct val="0"/>
        </a:spcAft>
        <a:defRPr sz="2800">
          <a:solidFill>
            <a:schemeClr val="tx1"/>
          </a:solidFill>
          <a:latin typeface="Arial" charset="0"/>
        </a:defRPr>
      </a:lvl6pPr>
      <a:lvl7pPr marL="914400" algn="l" rtl="0" eaLnBrk="1" fontAlgn="base" hangingPunct="1">
        <a:lnSpc>
          <a:spcPct val="90000"/>
        </a:lnSpc>
        <a:spcBef>
          <a:spcPct val="0"/>
        </a:spcBef>
        <a:spcAft>
          <a:spcPct val="0"/>
        </a:spcAft>
        <a:defRPr sz="2800">
          <a:solidFill>
            <a:schemeClr val="tx1"/>
          </a:solidFill>
          <a:latin typeface="Arial" charset="0"/>
        </a:defRPr>
      </a:lvl7pPr>
      <a:lvl8pPr marL="1371600" algn="l" rtl="0" eaLnBrk="1" fontAlgn="base" hangingPunct="1">
        <a:lnSpc>
          <a:spcPct val="90000"/>
        </a:lnSpc>
        <a:spcBef>
          <a:spcPct val="0"/>
        </a:spcBef>
        <a:spcAft>
          <a:spcPct val="0"/>
        </a:spcAft>
        <a:defRPr sz="2800">
          <a:solidFill>
            <a:schemeClr val="tx1"/>
          </a:solidFill>
          <a:latin typeface="Arial" charset="0"/>
        </a:defRPr>
      </a:lvl8pPr>
      <a:lvl9pPr marL="1828800" algn="l" rtl="0" eaLnBrk="1" fontAlgn="base" hangingPunct="1">
        <a:lnSpc>
          <a:spcPct val="90000"/>
        </a:lnSpc>
        <a:spcBef>
          <a:spcPct val="0"/>
        </a:spcBef>
        <a:spcAft>
          <a:spcPct val="0"/>
        </a:spcAft>
        <a:defRPr sz="2800">
          <a:solidFill>
            <a:schemeClr val="tx1"/>
          </a:solidFill>
          <a:latin typeface="Arial" charset="0"/>
        </a:defRPr>
      </a:lvl9pPr>
    </p:titleStyle>
    <p:bodyStyle>
      <a:lvl1pPr marL="365125" indent="-365125" algn="l" rtl="0" eaLnBrk="1" fontAlgn="base" hangingPunct="1">
        <a:lnSpc>
          <a:spcPct val="90000"/>
        </a:lnSpc>
        <a:spcBef>
          <a:spcPts val="1200"/>
        </a:spcBef>
        <a:spcAft>
          <a:spcPct val="0"/>
        </a:spcAft>
        <a:buClr>
          <a:schemeClr val="accent1"/>
        </a:buClr>
        <a:buFont typeface="Webdings" pitchFamily="18" charset="2"/>
        <a:buChar char="4"/>
        <a:defRPr sz="2400" kern="1200">
          <a:solidFill>
            <a:schemeClr val="tx1"/>
          </a:solidFill>
          <a:latin typeface="+mn-lt"/>
          <a:ea typeface="+mn-ea"/>
          <a:cs typeface="+mn-cs"/>
        </a:defRPr>
      </a:lvl1pPr>
      <a:lvl2pPr marL="685800" indent="-228600" algn="l" rtl="0" eaLnBrk="1" fontAlgn="base" hangingPunct="1">
        <a:lnSpc>
          <a:spcPct val="90000"/>
        </a:lnSpc>
        <a:spcBef>
          <a:spcPts val="800"/>
        </a:spcBef>
        <a:spcAft>
          <a:spcPct val="0"/>
        </a:spcAft>
        <a:buClr>
          <a:schemeClr val="accent2"/>
        </a:buClr>
        <a:buFont typeface="Arial" charset="0"/>
        <a:buChar char="–"/>
        <a:defRPr sz="2200" kern="1200">
          <a:solidFill>
            <a:schemeClr val="tx1"/>
          </a:solidFill>
          <a:latin typeface="+mn-lt"/>
          <a:ea typeface="+mn-ea"/>
          <a:cs typeface="+mn-cs"/>
        </a:defRPr>
      </a:lvl2pPr>
      <a:lvl3pPr marL="1096963" indent="-228600" algn="l" rtl="0" eaLnBrk="1" fontAlgn="base" hangingPunct="1">
        <a:lnSpc>
          <a:spcPct val="90000"/>
        </a:lnSpc>
        <a:spcBef>
          <a:spcPts val="600"/>
        </a:spcBef>
        <a:spcAft>
          <a:spcPct val="0"/>
        </a:spcAft>
        <a:buClr>
          <a:schemeClr val="accent2"/>
        </a:buClr>
        <a:buFont typeface="Arial" charset="0"/>
        <a:buChar char="–"/>
        <a:defRPr kern="1200">
          <a:solidFill>
            <a:schemeClr val="tx1"/>
          </a:solidFill>
          <a:latin typeface="+mn-lt"/>
          <a:ea typeface="+mn-ea"/>
          <a:cs typeface="+mn-cs"/>
        </a:defRPr>
      </a:lvl3pPr>
      <a:lvl4pPr marL="1462088" indent="-228600" algn="l" rtl="0" eaLnBrk="1" fontAlgn="base" hangingPunct="1">
        <a:lnSpc>
          <a:spcPct val="90000"/>
        </a:lnSpc>
        <a:spcBef>
          <a:spcPts val="600"/>
        </a:spcBef>
        <a:spcAft>
          <a:spcPct val="0"/>
        </a:spcAft>
        <a:buClr>
          <a:schemeClr val="accent2"/>
        </a:buClr>
        <a:buFont typeface="Arial" charset="0"/>
        <a:buChar char="–"/>
        <a:defRPr sz="1600" kern="1200">
          <a:solidFill>
            <a:schemeClr val="tx1"/>
          </a:solidFill>
          <a:latin typeface="+mn-lt"/>
          <a:ea typeface="+mn-ea"/>
          <a:cs typeface="+mn-cs"/>
        </a:defRPr>
      </a:lvl4pPr>
      <a:lvl5pPr marL="1828800" indent="-228600" algn="l" rtl="0" eaLnBrk="1" fontAlgn="base" hangingPunct="1">
        <a:lnSpc>
          <a:spcPct val="90000"/>
        </a:lnSpc>
        <a:spcBef>
          <a:spcPts val="600"/>
        </a:spcBef>
        <a:spcAft>
          <a:spcPct val="0"/>
        </a:spcAft>
        <a:buClr>
          <a:schemeClr val="accent2"/>
        </a:buClr>
        <a:buFont typeface="Arial" charset="0"/>
        <a:buChar char="–"/>
        <a:defRPr sz="1600" kern="1200">
          <a:solidFill>
            <a:schemeClr val="tx1"/>
          </a:solidFill>
          <a:latin typeface="+mn-lt"/>
          <a:ea typeface="+mn-ea"/>
          <a:cs typeface="+mn-cs"/>
        </a:defRPr>
      </a:lvl5pPr>
      <a:lvl6pPr marL="219456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6pPr>
      <a:lvl7pPr marL="256032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7pPr>
      <a:lvl8pPr marL="292608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8pPr>
      <a:lvl9pPr marL="3291840" indent="-228600" algn="l" defTabSz="914400" rtl="0" eaLnBrk="1" latinLnBrk="0" hangingPunct="1">
        <a:lnSpc>
          <a:spcPct val="90000"/>
        </a:lnSpc>
        <a:spcBef>
          <a:spcPts val="600"/>
        </a:spcBef>
        <a:buClr>
          <a:schemeClr val="accent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cato@avaya.com" TargetMode="Externa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e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6.xml"/><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8.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jpe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jpe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0"/>
          </p:nvPr>
        </p:nvSpPr>
        <p:spPr>
          <a:xfrm>
            <a:off x="740785" y="5427625"/>
            <a:ext cx="7772400" cy="430329"/>
          </a:xfrm>
        </p:spPr>
        <p:txBody>
          <a:bodyPr>
            <a:noAutofit/>
          </a:bodyPr>
          <a:lstStyle/>
          <a:p>
            <a:r>
              <a:rPr lang="en-US" sz="1800" dirty="0" smtClean="0"/>
              <a:t>John Cato, Senior Product Manager, </a:t>
            </a:r>
            <a:r>
              <a:rPr lang="en-US" sz="1800" dirty="0" smtClean="0">
                <a:hlinkClick r:id="rId2"/>
              </a:rPr>
              <a:t>jcato@avaya.com</a:t>
            </a:r>
            <a:endParaRPr lang="en-US" sz="1800" dirty="0" smtClean="0"/>
          </a:p>
          <a:p>
            <a:pPr>
              <a:lnSpc>
                <a:spcPct val="100000"/>
              </a:lnSpc>
              <a:spcBef>
                <a:spcPts val="600"/>
              </a:spcBef>
            </a:pPr>
            <a:r>
              <a:rPr lang="en-US" sz="1600" dirty="0" smtClean="0"/>
              <a:t>Nov. 9, 2015</a:t>
            </a:r>
          </a:p>
          <a:p>
            <a:pPr>
              <a:lnSpc>
                <a:spcPct val="100000"/>
              </a:lnSpc>
              <a:spcBef>
                <a:spcPts val="600"/>
              </a:spcBef>
            </a:pPr>
            <a:r>
              <a:rPr lang="en-US" sz="1600" smtClean="0"/>
              <a:t>V04</a:t>
            </a:r>
            <a:endParaRPr lang="en-US" sz="1600" dirty="0"/>
          </a:p>
        </p:txBody>
      </p:sp>
      <p:sp>
        <p:nvSpPr>
          <p:cNvPr id="5" name="Text Placeholder 4"/>
          <p:cNvSpPr>
            <a:spLocks noGrp="1"/>
          </p:cNvSpPr>
          <p:nvPr>
            <p:ph type="body" idx="12"/>
          </p:nvPr>
        </p:nvSpPr>
        <p:spPr>
          <a:xfrm>
            <a:off x="726001" y="4456469"/>
            <a:ext cx="7772400" cy="649499"/>
          </a:xfrm>
        </p:spPr>
        <p:txBody>
          <a:bodyPr/>
          <a:lstStyle/>
          <a:p>
            <a:r>
              <a:rPr lang="en-US" dirty="0"/>
              <a:t>Update: Avaya Aura</a:t>
            </a:r>
            <a:r>
              <a:rPr lang="en-US" baseline="30000" dirty="0"/>
              <a:t> ® </a:t>
            </a:r>
            <a:r>
              <a:rPr lang="en-US" dirty="0"/>
              <a:t> </a:t>
            </a:r>
            <a:r>
              <a:rPr lang="en-US" dirty="0" smtClean="0"/>
              <a:t>7.0 </a:t>
            </a:r>
            <a:r>
              <a:rPr lang="en-US" dirty="0"/>
              <a:t>and Roadmap </a:t>
            </a:r>
          </a:p>
        </p:txBody>
      </p:sp>
    </p:spTree>
    <p:extLst>
      <p:ext uri="{BB962C8B-B14F-4D97-AF65-F5344CB8AC3E}">
        <p14:creationId xmlns:p14="http://schemas.microsoft.com/office/powerpoint/2010/main" val="3009153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46" y="476406"/>
            <a:ext cx="8229600" cy="434566"/>
          </a:xfrm>
        </p:spPr>
        <p:txBody>
          <a:bodyPr/>
          <a:lstStyle/>
          <a:p>
            <a:r>
              <a:rPr lang="en-US" dirty="0">
                <a:solidFill>
                  <a:schemeClr val="tx2"/>
                </a:solidFill>
              </a:rPr>
              <a:t> Avaya Aura</a:t>
            </a:r>
            <a:r>
              <a:rPr lang="en-US" baseline="30000" dirty="0">
                <a:solidFill>
                  <a:schemeClr val="tx2"/>
                </a:solidFill>
              </a:rPr>
              <a:t>®</a:t>
            </a:r>
            <a:r>
              <a:rPr lang="en-US" dirty="0">
                <a:solidFill>
                  <a:schemeClr val="tx2"/>
                </a:solidFill>
              </a:rPr>
              <a:t> Roadmap </a:t>
            </a:r>
            <a:r>
              <a:rPr lang="en-US" sz="2000" dirty="0" smtClean="0">
                <a:solidFill>
                  <a:schemeClr val="tx2"/>
                </a:solidFill>
              </a:rPr>
              <a:t>– </a:t>
            </a:r>
            <a:r>
              <a:rPr lang="en-US" sz="2400" dirty="0" smtClean="0">
                <a:solidFill>
                  <a:schemeClr val="tx2"/>
                </a:solidFill>
              </a:rPr>
              <a:t>Capacity View</a:t>
            </a:r>
            <a:endParaRPr lang="en-US" sz="2400"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8668669"/>
              </p:ext>
            </p:extLst>
          </p:nvPr>
        </p:nvGraphicFramePr>
        <p:xfrm>
          <a:off x="0" y="1596886"/>
          <a:ext cx="9144000" cy="4950200"/>
        </p:xfrm>
        <a:graphic>
          <a:graphicData uri="http://schemas.openxmlformats.org/drawingml/2006/table">
            <a:tbl>
              <a:tblPr firstRow="1" bandRow="1">
                <a:tableStyleId>{5C22544A-7EE6-4342-B048-85BDC9FD1C3A}</a:tableStyleId>
              </a:tblPr>
              <a:tblGrid>
                <a:gridCol w="1669728"/>
                <a:gridCol w="1206681"/>
                <a:gridCol w="1204111"/>
                <a:gridCol w="1330859"/>
                <a:gridCol w="1246561"/>
                <a:gridCol w="1315117"/>
                <a:gridCol w="1170943"/>
              </a:tblGrid>
              <a:tr h="1114776">
                <a:tc>
                  <a:txBody>
                    <a:bodyPr/>
                    <a:lstStyle/>
                    <a:p>
                      <a:r>
                        <a:rPr lang="en-US" sz="1200" dirty="0" smtClean="0"/>
                        <a:t>With a Single SMGR</a:t>
                      </a:r>
                      <a:endParaRPr lang="en-US" sz="1200" dirty="0"/>
                    </a:p>
                  </a:txBody>
                  <a:tcPr/>
                </a:tc>
                <a:tc>
                  <a:txBody>
                    <a:bodyPr/>
                    <a:lstStyle/>
                    <a:p>
                      <a:pPr algn="ctr"/>
                      <a:r>
                        <a:rPr lang="en-US" sz="1200" dirty="0" smtClean="0">
                          <a:solidFill>
                            <a:schemeClr val="bg1"/>
                          </a:solidFill>
                        </a:rPr>
                        <a:t>Aura</a:t>
                      </a:r>
                      <a:r>
                        <a:rPr lang="en-US" sz="1200" baseline="0" dirty="0" smtClean="0">
                          <a:solidFill>
                            <a:schemeClr val="bg1"/>
                          </a:solidFill>
                        </a:rPr>
                        <a:t> 6.2 FP4     IPO 9.0</a:t>
                      </a:r>
                    </a:p>
                    <a:p>
                      <a:pPr algn="ctr"/>
                      <a:r>
                        <a:rPr lang="en-US" sz="1200" baseline="0" dirty="0" smtClean="0">
                          <a:solidFill>
                            <a:schemeClr val="bg1"/>
                          </a:solidFill>
                        </a:rPr>
                        <a:t>Dec ‘14</a:t>
                      </a:r>
                    </a:p>
                  </a:txBody>
                  <a:tcPr>
                    <a:solidFill>
                      <a:schemeClr val="tx2"/>
                    </a:solidFill>
                  </a:tcPr>
                </a:tc>
                <a:tc>
                  <a:txBody>
                    <a:bodyPr/>
                    <a:lstStyle/>
                    <a:p>
                      <a:pPr algn="ctr"/>
                      <a:r>
                        <a:rPr lang="en-US" sz="1200" b="1" dirty="0" smtClean="0"/>
                        <a:t>Avaya Aura</a:t>
                      </a:r>
                      <a:r>
                        <a:rPr lang="en-US" sz="1200" b="1" baseline="0" dirty="0" smtClean="0"/>
                        <a:t> 7.0 GA</a:t>
                      </a:r>
                    </a:p>
                    <a:p>
                      <a:pPr algn="ctr"/>
                      <a:r>
                        <a:rPr lang="en-US" sz="1200" b="1" baseline="0" dirty="0" smtClean="0"/>
                        <a:t>Aug 2015</a:t>
                      </a:r>
                    </a:p>
                  </a:txBody>
                  <a:tcPr>
                    <a:solidFill>
                      <a:schemeClr val="tx2"/>
                    </a:solidFill>
                  </a:tcPr>
                </a:tc>
                <a:tc>
                  <a:txBody>
                    <a:bodyPr/>
                    <a:lstStyle/>
                    <a:p>
                      <a:pPr algn="ctr"/>
                      <a:r>
                        <a:rPr lang="en-US" sz="1200" b="1" u="sng" dirty="0" smtClean="0">
                          <a:solidFill>
                            <a:schemeClr val="bg1"/>
                          </a:solidFill>
                          <a:effectLst>
                            <a:outerShdw blurRad="38100" dist="38100" dir="2700000" algn="tl">
                              <a:srgbClr val="000000">
                                <a:alpha val="43137"/>
                              </a:srgbClr>
                            </a:outerShdw>
                          </a:effectLst>
                        </a:rPr>
                        <a:t>Aura 7.0.0.1</a:t>
                      </a:r>
                    </a:p>
                    <a:p>
                      <a:pPr algn="ctr"/>
                      <a:r>
                        <a:rPr lang="en-US" sz="1200" b="1" u="sng" dirty="0" smtClean="0">
                          <a:solidFill>
                            <a:schemeClr val="bg1"/>
                          </a:solidFill>
                          <a:effectLst>
                            <a:outerShdw blurRad="38100" dist="38100" dir="2700000" algn="tl">
                              <a:srgbClr val="000000">
                                <a:alpha val="43137"/>
                              </a:srgbClr>
                            </a:outerShdw>
                          </a:effectLst>
                        </a:rPr>
                        <a:t>SP 1</a:t>
                      </a:r>
                    </a:p>
                    <a:p>
                      <a:pPr algn="ctr"/>
                      <a:r>
                        <a:rPr lang="en-US" sz="1200" b="1" u="sng" baseline="0" dirty="0" smtClean="0">
                          <a:solidFill>
                            <a:schemeClr val="bg1"/>
                          </a:solidFill>
                          <a:effectLst>
                            <a:outerShdw blurRad="38100" dist="38100" dir="2700000" algn="tl">
                              <a:srgbClr val="000000">
                                <a:alpha val="43137"/>
                              </a:srgbClr>
                            </a:outerShdw>
                          </a:effectLst>
                        </a:rPr>
                        <a:t> (Dec 2015)</a:t>
                      </a:r>
                      <a:endParaRPr lang="en-US" sz="1200" b="1" u="sng" dirty="0" smtClean="0">
                        <a:solidFill>
                          <a:schemeClr val="bg1"/>
                        </a:solidFill>
                        <a:effectLst>
                          <a:outerShdw blurRad="38100" dist="38100" dir="2700000" algn="tl">
                            <a:srgbClr val="000000">
                              <a:alpha val="43137"/>
                            </a:srgbClr>
                          </a:outerShdw>
                        </a:effectLst>
                      </a:endParaRPr>
                    </a:p>
                    <a:p>
                      <a:pPr algn="ctr"/>
                      <a:endParaRPr lang="en-US" sz="1200" b="1" u="sng" dirty="0">
                        <a:solidFill>
                          <a:schemeClr val="bg1"/>
                        </a:solidFill>
                        <a:effectLst>
                          <a:outerShdw blurRad="38100" dist="38100" dir="2700000" algn="tl">
                            <a:srgbClr val="000000">
                              <a:alpha val="43137"/>
                            </a:srgbClr>
                          </a:outerShdw>
                        </a:effectLst>
                      </a:endParaRPr>
                    </a:p>
                  </a:txBody>
                  <a:tcPr>
                    <a:solidFill>
                      <a:srgbClr val="0070C0"/>
                    </a:solidFill>
                  </a:tcPr>
                </a:tc>
                <a:tc>
                  <a:txBody>
                    <a:bodyPr/>
                    <a:lstStyle/>
                    <a:p>
                      <a:pPr algn="ctr"/>
                      <a:r>
                        <a:rPr lang="en-US" sz="1200" b="1" u="sng" dirty="0" smtClean="0">
                          <a:solidFill>
                            <a:schemeClr val="bg1"/>
                          </a:solidFill>
                          <a:effectLst>
                            <a:outerShdw blurRad="38100" dist="38100" dir="2700000" algn="tl">
                              <a:srgbClr val="000000">
                                <a:alpha val="43137"/>
                              </a:srgbClr>
                            </a:outerShdw>
                          </a:effectLst>
                        </a:rPr>
                        <a:t>Aura 7.0.1</a:t>
                      </a:r>
                    </a:p>
                    <a:p>
                      <a:pPr algn="ctr"/>
                      <a:r>
                        <a:rPr lang="en-US" sz="1200" b="1" u="sng" baseline="0" dirty="0" smtClean="0">
                          <a:solidFill>
                            <a:schemeClr val="bg1"/>
                          </a:solidFill>
                          <a:effectLst>
                            <a:outerShdw blurRad="38100" dist="38100" dir="2700000" algn="tl">
                              <a:srgbClr val="000000">
                                <a:alpha val="43137"/>
                              </a:srgbClr>
                            </a:outerShdw>
                          </a:effectLst>
                        </a:rPr>
                        <a:t> (May 2016)</a:t>
                      </a:r>
                    </a:p>
                  </a:txBody>
                  <a:tcPr>
                    <a:solidFill>
                      <a:srgbClr val="0070C0"/>
                    </a:solidFill>
                  </a:tcPr>
                </a:tc>
                <a:tc>
                  <a:txBody>
                    <a:bodyPr/>
                    <a:lstStyle/>
                    <a:p>
                      <a:pPr algn="ctr"/>
                      <a:r>
                        <a:rPr lang="en-US" sz="1200" b="1" u="sng" dirty="0" smtClean="0">
                          <a:solidFill>
                            <a:schemeClr val="bg1"/>
                          </a:solidFill>
                          <a:effectLst>
                            <a:outerShdw blurRad="38100" dist="38100" dir="2700000" algn="tl">
                              <a:srgbClr val="000000">
                                <a:alpha val="43137"/>
                              </a:srgbClr>
                            </a:outerShdw>
                          </a:effectLst>
                        </a:rPr>
                        <a:t>Aura 7.1</a:t>
                      </a:r>
                    </a:p>
                    <a:p>
                      <a:pPr algn="ctr"/>
                      <a:r>
                        <a:rPr lang="en-US" sz="1200" b="1" u="sng" baseline="0" dirty="0" smtClean="0">
                          <a:solidFill>
                            <a:schemeClr val="bg1"/>
                          </a:solidFill>
                          <a:effectLst>
                            <a:outerShdw blurRad="38100" dist="38100" dir="2700000" algn="tl">
                              <a:srgbClr val="000000">
                                <a:alpha val="43137"/>
                              </a:srgbClr>
                            </a:outerShdw>
                          </a:effectLst>
                        </a:rPr>
                        <a:t> (2H 2016)</a:t>
                      </a:r>
                      <a:endParaRPr lang="en-US" sz="1200" b="1" u="sng" dirty="0" smtClean="0">
                        <a:solidFill>
                          <a:srgbClr val="FFFF00"/>
                        </a:solidFill>
                        <a:effectLst>
                          <a:outerShdw blurRad="38100" dist="38100" dir="2700000" algn="tl">
                            <a:srgbClr val="000000">
                              <a:alpha val="43137"/>
                            </a:srgbClr>
                          </a:outerShdw>
                        </a:effectLst>
                      </a:endParaRPr>
                    </a:p>
                  </a:txBody>
                  <a:tcPr>
                    <a:solidFill>
                      <a:srgbClr val="87A239"/>
                    </a:solidFill>
                  </a:tcPr>
                </a:tc>
                <a:tc>
                  <a:txBody>
                    <a:bodyPr/>
                    <a:lstStyle/>
                    <a:p>
                      <a:pPr algn="ctr"/>
                      <a:r>
                        <a:rPr lang="en-US" sz="1200" b="1" u="sng" dirty="0" smtClean="0">
                          <a:solidFill>
                            <a:schemeClr val="bg1"/>
                          </a:solidFill>
                          <a:effectLst>
                            <a:outerShdw blurRad="38100" dist="38100" dir="2700000" algn="tl">
                              <a:srgbClr val="000000">
                                <a:alpha val="43137"/>
                              </a:srgbClr>
                            </a:outerShdw>
                          </a:effectLst>
                        </a:rPr>
                        <a:t>Aura </a:t>
                      </a:r>
                      <a:r>
                        <a:rPr lang="en-US" sz="1200" b="1" u="sng" baseline="0" dirty="0" smtClean="0">
                          <a:solidFill>
                            <a:schemeClr val="bg1"/>
                          </a:solidFill>
                          <a:effectLst>
                            <a:outerShdw blurRad="38100" dist="38100" dir="2700000" algn="tl">
                              <a:srgbClr val="000000">
                                <a:alpha val="43137"/>
                              </a:srgbClr>
                            </a:outerShdw>
                          </a:effectLst>
                        </a:rPr>
                        <a:t> Next</a:t>
                      </a:r>
                      <a:endParaRPr lang="en-US" sz="1200" b="1" u="sng" dirty="0" smtClean="0">
                        <a:solidFill>
                          <a:schemeClr val="bg1"/>
                        </a:solidFill>
                        <a:effectLst>
                          <a:outerShdw blurRad="38100" dist="38100" dir="2700000" algn="tl">
                            <a:srgbClr val="000000">
                              <a:alpha val="43137"/>
                            </a:srgbClr>
                          </a:outerShdw>
                        </a:effectLst>
                      </a:endParaRPr>
                    </a:p>
                    <a:p>
                      <a:pPr algn="ctr"/>
                      <a:r>
                        <a:rPr lang="en-US" sz="1200" b="1" u="sng" baseline="0" dirty="0" smtClean="0">
                          <a:solidFill>
                            <a:schemeClr val="bg1"/>
                          </a:solidFill>
                          <a:effectLst>
                            <a:outerShdw blurRad="38100" dist="38100" dir="2700000" algn="tl">
                              <a:srgbClr val="000000">
                                <a:alpha val="43137"/>
                              </a:srgbClr>
                            </a:outerShdw>
                          </a:effectLst>
                        </a:rPr>
                        <a:t> (2H 2017) </a:t>
                      </a:r>
                      <a:endParaRPr lang="en-US" sz="1200" b="1" u="sng" dirty="0" smtClean="0">
                        <a:solidFill>
                          <a:schemeClr val="bg1"/>
                        </a:solidFill>
                        <a:effectLst>
                          <a:outerShdw blurRad="38100" dist="38100" dir="2700000" algn="tl">
                            <a:srgbClr val="000000">
                              <a:alpha val="43137"/>
                            </a:srgbClr>
                          </a:outerShdw>
                        </a:effectLst>
                      </a:endParaRPr>
                    </a:p>
                  </a:txBody>
                  <a:tcPr>
                    <a:solidFill>
                      <a:srgbClr val="87A239"/>
                    </a:solidFill>
                  </a:tcPr>
                </a:tc>
              </a:tr>
              <a:tr h="481371">
                <a:tc>
                  <a:txBody>
                    <a:bodyPr/>
                    <a:lstStyle/>
                    <a:p>
                      <a:r>
                        <a:rPr lang="en-US" sz="1200" dirty="0" smtClean="0">
                          <a:solidFill>
                            <a:schemeClr val="tx1">
                              <a:lumMod val="90000"/>
                              <a:lumOff val="10000"/>
                            </a:schemeClr>
                          </a:solidFill>
                        </a:rPr>
                        <a:t>SIP Users</a:t>
                      </a:r>
                      <a:endParaRPr lang="en-US" sz="1200" dirty="0">
                        <a:solidFill>
                          <a:schemeClr val="tx1">
                            <a:lumMod val="90000"/>
                            <a:lumOff val="10000"/>
                          </a:schemeClr>
                        </a:solidFill>
                      </a:endParaRPr>
                    </a:p>
                  </a:txBody>
                  <a:tcPr/>
                </a:tc>
                <a:tc>
                  <a:txBody>
                    <a:bodyPr/>
                    <a:lstStyle/>
                    <a:p>
                      <a:pPr algn="ctr"/>
                      <a:r>
                        <a:rPr lang="en-US" sz="1200" dirty="0" smtClean="0">
                          <a:solidFill>
                            <a:schemeClr val="tx1">
                              <a:lumMod val="90000"/>
                              <a:lumOff val="10000"/>
                            </a:schemeClr>
                          </a:solidFill>
                        </a:rPr>
                        <a:t>125k</a:t>
                      </a:r>
                      <a:endParaRPr lang="en-US" sz="1200" dirty="0">
                        <a:solidFill>
                          <a:schemeClr val="tx1">
                            <a:lumMod val="90000"/>
                            <a:lumOff val="10000"/>
                          </a:schemeClr>
                        </a:solidFill>
                      </a:endParaRPr>
                    </a:p>
                  </a:txBody>
                  <a:tcPr/>
                </a:tc>
                <a:tc>
                  <a:txBody>
                    <a:bodyPr/>
                    <a:lstStyle/>
                    <a:p>
                      <a:pPr algn="ctr"/>
                      <a:r>
                        <a:rPr lang="en-US" sz="1200" b="1" dirty="0" smtClean="0">
                          <a:solidFill>
                            <a:schemeClr val="accent1">
                              <a:lumMod val="75000"/>
                            </a:schemeClr>
                          </a:solidFill>
                        </a:rPr>
                        <a:t>250k</a:t>
                      </a:r>
                      <a:endParaRPr lang="en-US" sz="1200" b="1" dirty="0">
                        <a:solidFill>
                          <a:schemeClr val="accent1">
                            <a:lumMod val="75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lumMod val="65000"/>
                              <a:lumOff val="35000"/>
                            </a:schemeClr>
                          </a:solidFill>
                        </a:rPr>
                        <a:t>250k</a:t>
                      </a:r>
                    </a:p>
                  </a:txBody>
                  <a:tcPr>
                    <a:solidFill>
                      <a:srgbClr val="ECCBCB"/>
                    </a:solidFill>
                  </a:tcPr>
                </a:tc>
                <a:tc>
                  <a:txBody>
                    <a:bodyPr/>
                    <a:lstStyle/>
                    <a:p>
                      <a:pPr algn="ctr"/>
                      <a:r>
                        <a:rPr lang="en-US" sz="1200" dirty="0" smtClean="0">
                          <a:solidFill>
                            <a:schemeClr val="tx2">
                              <a:lumMod val="65000"/>
                              <a:lumOff val="35000"/>
                            </a:schemeClr>
                          </a:solidFill>
                        </a:rPr>
                        <a:t>250k</a:t>
                      </a:r>
                      <a:endParaRPr lang="en-US" sz="1200" dirty="0">
                        <a:solidFill>
                          <a:schemeClr val="tx2">
                            <a:lumMod val="65000"/>
                            <a:lumOff val="35000"/>
                          </a:schemeClr>
                        </a:solidFill>
                      </a:endParaRPr>
                    </a:p>
                  </a:txBody>
                  <a:tcPr>
                    <a:solidFill>
                      <a:srgbClr val="ECCBC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lumMod val="65000"/>
                              <a:lumOff val="35000"/>
                            </a:schemeClr>
                          </a:solidFill>
                        </a:rPr>
                        <a:t>250k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lumMod val="65000"/>
                              <a:lumOff val="35000"/>
                            </a:schemeClr>
                          </a:solidFill>
                        </a:rPr>
                        <a:t>250k</a:t>
                      </a:r>
                    </a:p>
                  </a:txBody>
                  <a:tcPr/>
                </a:tc>
              </a:tr>
              <a:tr h="371592">
                <a:tc>
                  <a:txBody>
                    <a:bodyPr/>
                    <a:lstStyle/>
                    <a:p>
                      <a:r>
                        <a:rPr lang="en-US" sz="1200" dirty="0" smtClean="0">
                          <a:solidFill>
                            <a:schemeClr val="tx1">
                              <a:lumMod val="90000"/>
                              <a:lumOff val="10000"/>
                            </a:schemeClr>
                          </a:solidFill>
                        </a:rPr>
                        <a:t>SIP Devices</a:t>
                      </a:r>
                      <a:endParaRPr lang="en-US" sz="1200" dirty="0">
                        <a:solidFill>
                          <a:schemeClr val="tx1">
                            <a:lumMod val="90000"/>
                            <a:lumOff val="10000"/>
                          </a:schemeClr>
                        </a:solidFill>
                      </a:endParaRPr>
                    </a:p>
                  </a:txBody>
                  <a:tcPr/>
                </a:tc>
                <a:tc>
                  <a:txBody>
                    <a:bodyPr/>
                    <a:lstStyle/>
                    <a:p>
                      <a:pPr algn="ctr"/>
                      <a:r>
                        <a:rPr lang="en-US" sz="1200" dirty="0" smtClean="0">
                          <a:solidFill>
                            <a:schemeClr val="tx1">
                              <a:lumMod val="90000"/>
                              <a:lumOff val="10000"/>
                            </a:schemeClr>
                          </a:solidFill>
                        </a:rPr>
                        <a:t>150k</a:t>
                      </a:r>
                      <a:endParaRPr lang="en-US" sz="1200" dirty="0">
                        <a:solidFill>
                          <a:schemeClr val="tx1">
                            <a:lumMod val="90000"/>
                            <a:lumOff val="10000"/>
                          </a:schemeClr>
                        </a:solidFill>
                      </a:endParaRPr>
                    </a:p>
                  </a:txBody>
                  <a:tcPr/>
                </a:tc>
                <a:tc>
                  <a:txBody>
                    <a:bodyPr/>
                    <a:lstStyle/>
                    <a:p>
                      <a:pPr algn="ctr"/>
                      <a:r>
                        <a:rPr lang="en-US" sz="1200" b="1" dirty="0" smtClean="0">
                          <a:solidFill>
                            <a:schemeClr val="accent1">
                              <a:lumMod val="75000"/>
                            </a:schemeClr>
                          </a:solidFill>
                        </a:rPr>
                        <a:t>350k</a:t>
                      </a:r>
                      <a:endParaRPr lang="en-US" sz="1200" b="1" dirty="0">
                        <a:solidFill>
                          <a:schemeClr val="accent1">
                            <a:lumMod val="75000"/>
                          </a:schemeClr>
                        </a:solidFill>
                      </a:endParaRPr>
                    </a:p>
                  </a:txBody>
                  <a:tcPr/>
                </a:tc>
                <a:tc>
                  <a:txBody>
                    <a:bodyPr/>
                    <a:lstStyle/>
                    <a:p>
                      <a:pPr algn="ctr"/>
                      <a:r>
                        <a:rPr lang="en-US" sz="1200" dirty="0" smtClean="0">
                          <a:solidFill>
                            <a:schemeClr val="tx2">
                              <a:lumMod val="65000"/>
                              <a:lumOff val="35000"/>
                            </a:schemeClr>
                          </a:solidFill>
                        </a:rPr>
                        <a:t>350k</a:t>
                      </a:r>
                      <a:endParaRPr lang="en-US" sz="1200" dirty="0">
                        <a:solidFill>
                          <a:schemeClr val="tx2">
                            <a:lumMod val="65000"/>
                            <a:lumOff val="35000"/>
                          </a:schemeClr>
                        </a:solidFill>
                      </a:endParaRPr>
                    </a:p>
                  </a:txBody>
                  <a:tcPr>
                    <a:solidFill>
                      <a:srgbClr val="F6E7E7"/>
                    </a:solidFill>
                  </a:tcPr>
                </a:tc>
                <a:tc>
                  <a:txBody>
                    <a:bodyPr/>
                    <a:lstStyle/>
                    <a:p>
                      <a:pPr algn="ctr"/>
                      <a:r>
                        <a:rPr lang="en-US" sz="1200" dirty="0" smtClean="0">
                          <a:solidFill>
                            <a:schemeClr val="tx2">
                              <a:lumMod val="65000"/>
                              <a:lumOff val="35000"/>
                            </a:schemeClr>
                          </a:solidFill>
                        </a:rPr>
                        <a:t>350k</a:t>
                      </a:r>
                    </a:p>
                  </a:txBody>
                  <a:tcPr>
                    <a:solidFill>
                      <a:srgbClr val="F6E7E7"/>
                    </a:solidFill>
                  </a:tcPr>
                </a:tc>
                <a:tc>
                  <a:txBody>
                    <a:bodyPr/>
                    <a:lstStyle/>
                    <a:p>
                      <a:pPr algn="ctr"/>
                      <a:r>
                        <a:rPr lang="en-US" sz="1200" dirty="0" smtClean="0">
                          <a:solidFill>
                            <a:schemeClr val="tx2">
                              <a:lumMod val="65000"/>
                              <a:lumOff val="35000"/>
                            </a:schemeClr>
                          </a:solidFill>
                        </a:rPr>
                        <a:t>350k</a:t>
                      </a:r>
                    </a:p>
                  </a:txBody>
                  <a:tcPr/>
                </a:tc>
                <a:tc>
                  <a:txBody>
                    <a:bodyPr/>
                    <a:lstStyle/>
                    <a:p>
                      <a:pPr algn="ctr"/>
                      <a:r>
                        <a:rPr lang="en-US" sz="1200" b="1" dirty="0" smtClean="0">
                          <a:solidFill>
                            <a:srgbClr val="98050E"/>
                          </a:solidFill>
                        </a:rPr>
                        <a:t>500k</a:t>
                      </a:r>
                      <a:endParaRPr lang="en-US" sz="1200" b="0" dirty="0">
                        <a:solidFill>
                          <a:srgbClr val="98050E"/>
                        </a:solidFill>
                      </a:endParaRPr>
                    </a:p>
                  </a:txBody>
                  <a:tcPr/>
                </a:tc>
              </a:tr>
              <a:tr h="392452">
                <a:tc>
                  <a:txBody>
                    <a:bodyPr/>
                    <a:lstStyle/>
                    <a:p>
                      <a:r>
                        <a:rPr lang="en-US" sz="1200" dirty="0" smtClean="0">
                          <a:solidFill>
                            <a:schemeClr val="tx1">
                              <a:lumMod val="90000"/>
                              <a:lumOff val="10000"/>
                            </a:schemeClr>
                          </a:solidFill>
                        </a:rPr>
                        <a:t>SM Instances</a:t>
                      </a:r>
                      <a:endParaRPr lang="en-US" sz="1200" dirty="0">
                        <a:solidFill>
                          <a:schemeClr val="tx1">
                            <a:lumMod val="90000"/>
                            <a:lumOff val="10000"/>
                          </a:schemeClr>
                        </a:solidFill>
                      </a:endParaRPr>
                    </a:p>
                  </a:txBody>
                  <a:tcPr/>
                </a:tc>
                <a:tc>
                  <a:txBody>
                    <a:bodyPr/>
                    <a:lstStyle/>
                    <a:p>
                      <a:pPr algn="ctr"/>
                      <a:r>
                        <a:rPr lang="en-US" sz="1200" dirty="0" smtClean="0">
                          <a:solidFill>
                            <a:schemeClr val="tx1">
                              <a:lumMod val="90000"/>
                              <a:lumOff val="10000"/>
                            </a:schemeClr>
                          </a:solidFill>
                        </a:rPr>
                        <a:t>12</a:t>
                      </a:r>
                      <a:endParaRPr lang="en-US" sz="1200" dirty="0">
                        <a:solidFill>
                          <a:schemeClr val="tx1">
                            <a:lumMod val="90000"/>
                            <a:lumOff val="10000"/>
                          </a:schemeClr>
                        </a:solidFill>
                      </a:endParaRPr>
                    </a:p>
                  </a:txBody>
                  <a:tcPr/>
                </a:tc>
                <a:tc>
                  <a:txBody>
                    <a:bodyPr/>
                    <a:lstStyle/>
                    <a:p>
                      <a:pPr algn="ctr"/>
                      <a:r>
                        <a:rPr lang="en-US" sz="1200" b="1" dirty="0" smtClean="0">
                          <a:solidFill>
                            <a:schemeClr val="accent1">
                              <a:lumMod val="75000"/>
                            </a:schemeClr>
                          </a:solidFill>
                        </a:rPr>
                        <a:t>28</a:t>
                      </a:r>
                      <a:endParaRPr lang="en-US" sz="1200" b="1" dirty="0">
                        <a:solidFill>
                          <a:schemeClr val="accent1">
                            <a:lumMod val="75000"/>
                          </a:schemeClr>
                        </a:solidFill>
                      </a:endParaRPr>
                    </a:p>
                  </a:txBody>
                  <a:tcPr/>
                </a:tc>
                <a:tc>
                  <a:txBody>
                    <a:bodyPr/>
                    <a:lstStyle/>
                    <a:p>
                      <a:pPr algn="ctr"/>
                      <a:r>
                        <a:rPr lang="en-US" sz="1200" dirty="0" smtClean="0">
                          <a:solidFill>
                            <a:schemeClr val="tx2">
                              <a:lumMod val="65000"/>
                              <a:lumOff val="35000"/>
                            </a:schemeClr>
                          </a:solidFill>
                        </a:rPr>
                        <a:t>28</a:t>
                      </a:r>
                      <a:endParaRPr lang="en-US" sz="1200" dirty="0">
                        <a:solidFill>
                          <a:schemeClr val="tx2">
                            <a:lumMod val="65000"/>
                            <a:lumOff val="35000"/>
                          </a:schemeClr>
                        </a:solidFill>
                      </a:endParaRPr>
                    </a:p>
                  </a:txBody>
                  <a:tcPr/>
                </a:tc>
                <a:tc>
                  <a:txBody>
                    <a:bodyPr/>
                    <a:lstStyle/>
                    <a:p>
                      <a:pPr algn="ctr"/>
                      <a:r>
                        <a:rPr lang="en-US" sz="1200" dirty="0" smtClean="0">
                          <a:solidFill>
                            <a:schemeClr val="tx1">
                              <a:lumMod val="90000"/>
                              <a:lumOff val="10000"/>
                            </a:schemeClr>
                          </a:solidFill>
                        </a:rPr>
                        <a:t>28</a:t>
                      </a:r>
                      <a:endParaRPr lang="en-US" sz="1200" dirty="0">
                        <a:solidFill>
                          <a:schemeClr val="tx1">
                            <a:lumMod val="90000"/>
                            <a:lumOff val="10000"/>
                          </a:schemeClr>
                        </a:solidFill>
                      </a:endParaRPr>
                    </a:p>
                  </a:txBody>
                  <a:tcPr>
                    <a:solidFill>
                      <a:srgbClr val="ECCBC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28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98050E"/>
                          </a:solidFill>
                        </a:rPr>
                        <a:t>28+</a:t>
                      </a:r>
                    </a:p>
                  </a:txBody>
                  <a:tcPr/>
                </a:tc>
              </a:tr>
              <a:tr h="441489">
                <a:tc>
                  <a:txBody>
                    <a:bodyPr/>
                    <a:lstStyle/>
                    <a:p>
                      <a:r>
                        <a:rPr lang="en-US" sz="1200" dirty="0" smtClean="0">
                          <a:solidFill>
                            <a:schemeClr val="tx1">
                              <a:lumMod val="90000"/>
                              <a:lumOff val="10000"/>
                            </a:schemeClr>
                          </a:solidFill>
                        </a:rPr>
                        <a:t>Branch Session</a:t>
                      </a:r>
                      <a:r>
                        <a:rPr lang="en-US" sz="1200" baseline="0" dirty="0" smtClean="0">
                          <a:solidFill>
                            <a:schemeClr val="tx1">
                              <a:lumMod val="90000"/>
                              <a:lumOff val="10000"/>
                            </a:schemeClr>
                          </a:solidFill>
                        </a:rPr>
                        <a:t> </a:t>
                      </a:r>
                      <a:r>
                        <a:rPr lang="en-US" sz="1200" baseline="0" dirty="0" err="1" smtClean="0">
                          <a:solidFill>
                            <a:schemeClr val="tx1">
                              <a:lumMod val="90000"/>
                              <a:lumOff val="10000"/>
                            </a:schemeClr>
                          </a:solidFill>
                        </a:rPr>
                        <a:t>Mgrs</a:t>
                      </a:r>
                      <a:endParaRPr lang="en-US" sz="1200" dirty="0">
                        <a:solidFill>
                          <a:schemeClr val="tx1">
                            <a:lumMod val="90000"/>
                            <a:lumOff val="10000"/>
                          </a:schemeClr>
                        </a:solidFill>
                      </a:endParaRPr>
                    </a:p>
                  </a:txBody>
                  <a:tcPr/>
                </a:tc>
                <a:tc>
                  <a:txBody>
                    <a:bodyPr/>
                    <a:lstStyle/>
                    <a:p>
                      <a:pPr algn="ctr"/>
                      <a:r>
                        <a:rPr lang="en-US" sz="1200" dirty="0" smtClean="0">
                          <a:solidFill>
                            <a:schemeClr val="tx1">
                              <a:lumMod val="90000"/>
                              <a:lumOff val="10000"/>
                            </a:schemeClr>
                          </a:solidFill>
                        </a:rPr>
                        <a:t>300</a:t>
                      </a:r>
                      <a:endParaRPr lang="en-US" sz="1200" dirty="0">
                        <a:solidFill>
                          <a:schemeClr val="tx1">
                            <a:lumMod val="90000"/>
                            <a:lumOff val="10000"/>
                          </a:schemeClr>
                        </a:solidFill>
                      </a:endParaRPr>
                    </a:p>
                  </a:txBody>
                  <a:tcPr/>
                </a:tc>
                <a:tc>
                  <a:txBody>
                    <a:bodyPr/>
                    <a:lstStyle/>
                    <a:p>
                      <a:pPr algn="ctr"/>
                      <a:r>
                        <a:rPr lang="en-US" sz="1200" dirty="0" smtClean="0">
                          <a:solidFill>
                            <a:schemeClr val="tx1">
                              <a:lumMod val="90000"/>
                              <a:lumOff val="10000"/>
                            </a:schemeClr>
                          </a:solidFill>
                        </a:rPr>
                        <a:t>300</a:t>
                      </a:r>
                      <a:endParaRPr lang="en-US" sz="1200" dirty="0">
                        <a:solidFill>
                          <a:schemeClr val="tx1">
                            <a:lumMod val="90000"/>
                            <a:lumOff val="10000"/>
                          </a:schemeClr>
                        </a:solidFill>
                      </a:endParaRPr>
                    </a:p>
                  </a:txBody>
                  <a:tcPr/>
                </a:tc>
                <a:tc>
                  <a:txBody>
                    <a:bodyPr/>
                    <a:lstStyle/>
                    <a:p>
                      <a:pPr algn="ctr"/>
                      <a:r>
                        <a:rPr lang="en-US" sz="1200" b="1" dirty="0" smtClean="0">
                          <a:solidFill>
                            <a:srgbClr val="98050E"/>
                          </a:solidFill>
                        </a:rPr>
                        <a:t>500</a:t>
                      </a:r>
                      <a:endParaRPr lang="en-US" sz="1200" b="0" dirty="0">
                        <a:solidFill>
                          <a:srgbClr val="98050E"/>
                        </a:solidFill>
                      </a:endParaRPr>
                    </a:p>
                  </a:txBody>
                  <a:tcPr/>
                </a:tc>
                <a:tc>
                  <a:txBody>
                    <a:bodyPr/>
                    <a:lstStyle/>
                    <a:p>
                      <a:pPr algn="ctr"/>
                      <a:r>
                        <a:rPr lang="en-US" sz="1200" b="0" dirty="0" smtClean="0">
                          <a:solidFill>
                            <a:schemeClr val="tx1">
                              <a:lumMod val="90000"/>
                              <a:lumOff val="10000"/>
                            </a:schemeClr>
                          </a:solidFill>
                        </a:rPr>
                        <a:t>500</a:t>
                      </a:r>
                    </a:p>
                  </a:txBody>
                  <a:tcPr>
                    <a:solidFill>
                      <a:srgbClr val="F6E7E7"/>
                    </a:solidFill>
                  </a:tcPr>
                </a:tc>
                <a:tc>
                  <a:txBody>
                    <a:bodyPr/>
                    <a:lstStyle/>
                    <a:p>
                      <a:pPr algn="ctr"/>
                      <a:r>
                        <a:rPr lang="en-US" sz="1200" b="0" dirty="0" smtClean="0">
                          <a:solidFill>
                            <a:schemeClr val="tx1">
                              <a:lumMod val="90000"/>
                              <a:lumOff val="10000"/>
                            </a:schemeClr>
                          </a:solidFill>
                        </a:rPr>
                        <a:t>500</a:t>
                      </a:r>
                      <a:endParaRPr lang="en-US" sz="1200" b="0" dirty="0">
                        <a:solidFill>
                          <a:schemeClr val="tx1">
                            <a:lumMod val="90000"/>
                            <a:lumOff val="10000"/>
                          </a:schemeClr>
                        </a:solidFill>
                      </a:endParaRPr>
                    </a:p>
                  </a:txBody>
                  <a:tcPr/>
                </a:tc>
                <a:tc>
                  <a:txBody>
                    <a:bodyPr/>
                    <a:lstStyle/>
                    <a:p>
                      <a:pPr algn="ctr"/>
                      <a:r>
                        <a:rPr lang="en-US" sz="1200" b="0" dirty="0" smtClean="0">
                          <a:solidFill>
                            <a:schemeClr val="tx1">
                              <a:lumMod val="90000"/>
                              <a:lumOff val="10000"/>
                            </a:schemeClr>
                          </a:solidFill>
                        </a:rPr>
                        <a:t>500</a:t>
                      </a:r>
                      <a:endParaRPr lang="en-US" sz="1200" b="0" dirty="0">
                        <a:solidFill>
                          <a:schemeClr val="tx1">
                            <a:lumMod val="90000"/>
                            <a:lumOff val="10000"/>
                          </a:schemeClr>
                        </a:solidFill>
                      </a:endParaRPr>
                    </a:p>
                  </a:txBody>
                  <a:tcPr/>
                </a:tc>
              </a:tr>
              <a:tr h="672600">
                <a:tc>
                  <a:txBody>
                    <a:bodyPr/>
                    <a:lstStyle/>
                    <a:p>
                      <a:r>
                        <a:rPr lang="en-US" sz="1200" dirty="0" smtClean="0">
                          <a:solidFill>
                            <a:schemeClr val="tx1">
                              <a:lumMod val="90000"/>
                              <a:lumOff val="10000"/>
                            </a:schemeClr>
                          </a:solidFill>
                        </a:rPr>
                        <a:t>Users/BSM</a:t>
                      </a:r>
                      <a:r>
                        <a:rPr lang="en-US" sz="1200" baseline="0" dirty="0" smtClean="0">
                          <a:solidFill>
                            <a:schemeClr val="tx1">
                              <a:lumMod val="90000"/>
                              <a:lumOff val="10000"/>
                            </a:schemeClr>
                          </a:solidFill>
                        </a:rPr>
                        <a:t> </a:t>
                      </a:r>
                      <a:r>
                        <a:rPr lang="en-US" sz="1200" dirty="0" smtClean="0">
                          <a:solidFill>
                            <a:schemeClr val="tx1">
                              <a:lumMod val="90000"/>
                              <a:lumOff val="10000"/>
                            </a:schemeClr>
                          </a:solidFill>
                        </a:rPr>
                        <a:t>embed.</a:t>
                      </a:r>
                    </a:p>
                    <a:p>
                      <a:r>
                        <a:rPr lang="en-US" sz="1200" dirty="0" smtClean="0">
                          <a:solidFill>
                            <a:schemeClr val="tx1">
                              <a:lumMod val="90000"/>
                              <a:lumOff val="10000"/>
                            </a:schemeClr>
                          </a:solidFill>
                        </a:rPr>
                        <a:t>Users/BSM </a:t>
                      </a:r>
                      <a:r>
                        <a:rPr lang="en-US" sz="1200" dirty="0" err="1" smtClean="0">
                          <a:solidFill>
                            <a:schemeClr val="tx1">
                              <a:lumMod val="90000"/>
                              <a:lumOff val="10000"/>
                            </a:schemeClr>
                          </a:solidFill>
                        </a:rPr>
                        <a:t>std</a:t>
                      </a:r>
                      <a:r>
                        <a:rPr lang="en-US" sz="1200" dirty="0" smtClean="0">
                          <a:solidFill>
                            <a:schemeClr val="tx1">
                              <a:lumMod val="90000"/>
                              <a:lumOff val="10000"/>
                            </a:schemeClr>
                          </a:solidFill>
                        </a:rPr>
                        <a:t>-alone</a:t>
                      </a:r>
                      <a:endParaRPr lang="en-US" sz="1200" dirty="0">
                        <a:solidFill>
                          <a:schemeClr val="tx1">
                            <a:lumMod val="90000"/>
                            <a:lumOff val="10000"/>
                          </a:schemeClr>
                        </a:solidFill>
                      </a:endParaRPr>
                    </a:p>
                  </a:txBody>
                  <a:tcPr/>
                </a:tc>
                <a:tc>
                  <a:txBody>
                    <a:bodyPr/>
                    <a:lstStyle/>
                    <a:p>
                      <a:pPr algn="ctr"/>
                      <a:r>
                        <a:rPr lang="en-US" sz="1200" dirty="0" smtClean="0">
                          <a:solidFill>
                            <a:schemeClr val="tx1">
                              <a:lumMod val="90000"/>
                              <a:lumOff val="10000"/>
                            </a:schemeClr>
                          </a:solidFill>
                        </a:rPr>
                        <a:t>700</a:t>
                      </a:r>
                    </a:p>
                    <a:p>
                      <a:pPr algn="ctr"/>
                      <a:r>
                        <a:rPr lang="en-US" sz="1200" dirty="0" smtClean="0">
                          <a:solidFill>
                            <a:schemeClr val="tx1">
                              <a:lumMod val="90000"/>
                              <a:lumOff val="10000"/>
                            </a:schemeClr>
                          </a:solidFill>
                        </a:rPr>
                        <a:t>2,000</a:t>
                      </a:r>
                      <a:endParaRPr lang="en-US" sz="1200" dirty="0">
                        <a:solidFill>
                          <a:schemeClr val="tx1">
                            <a:lumMod val="90000"/>
                            <a:lumOff val="10000"/>
                          </a:schemeClr>
                        </a:solidFill>
                      </a:endParaRPr>
                    </a:p>
                  </a:txBody>
                  <a:tcPr/>
                </a:tc>
                <a:tc>
                  <a:txBody>
                    <a:bodyPr/>
                    <a:lstStyle/>
                    <a:p>
                      <a:pPr algn="ctr"/>
                      <a:r>
                        <a:rPr lang="en-US" sz="1200" dirty="0" smtClean="0">
                          <a:solidFill>
                            <a:schemeClr val="tx1">
                              <a:lumMod val="90000"/>
                              <a:lumOff val="10000"/>
                            </a:schemeClr>
                          </a:solidFill>
                        </a:rPr>
                        <a:t>700</a:t>
                      </a:r>
                    </a:p>
                    <a:p>
                      <a:pPr algn="ctr"/>
                      <a:r>
                        <a:rPr lang="en-US" sz="1200" dirty="0" smtClean="0">
                          <a:solidFill>
                            <a:schemeClr val="tx1">
                              <a:lumMod val="90000"/>
                              <a:lumOff val="10000"/>
                            </a:schemeClr>
                          </a:solidFill>
                        </a:rPr>
                        <a:t>2,000</a:t>
                      </a:r>
                      <a:endParaRPr lang="en-US" sz="1200" dirty="0">
                        <a:solidFill>
                          <a:schemeClr val="tx1">
                            <a:lumMod val="90000"/>
                            <a:lumOff val="10000"/>
                          </a:schemeClr>
                        </a:solidFill>
                      </a:endParaRPr>
                    </a:p>
                  </a:txBody>
                  <a:tcPr/>
                </a:tc>
                <a:tc>
                  <a:txBody>
                    <a:bodyPr/>
                    <a:lstStyle/>
                    <a:p>
                      <a:pPr algn="ctr"/>
                      <a:r>
                        <a:rPr lang="en-US" sz="1200" b="1" dirty="0" smtClean="0">
                          <a:solidFill>
                            <a:srgbClr val="98050E"/>
                          </a:solidFill>
                        </a:rPr>
                        <a:t>1,000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98050E"/>
                          </a:solidFill>
                        </a:rPr>
                        <a:t>5,000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1,000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5,000</a:t>
                      </a:r>
                    </a:p>
                  </a:txBody>
                  <a:tcPr>
                    <a:solidFill>
                      <a:srgbClr val="ECCBC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1,000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5,000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1,000</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5,000</a:t>
                      </a:r>
                    </a:p>
                  </a:txBody>
                  <a:tcPr/>
                </a:tc>
              </a:tr>
              <a:tr h="377718">
                <a:tc>
                  <a:txBody>
                    <a:bodyPr/>
                    <a:lstStyle/>
                    <a:p>
                      <a:r>
                        <a:rPr lang="en-US" sz="1200" dirty="0" smtClean="0">
                          <a:solidFill>
                            <a:schemeClr val="tx1">
                              <a:lumMod val="90000"/>
                              <a:lumOff val="10000"/>
                            </a:schemeClr>
                          </a:solidFill>
                        </a:rPr>
                        <a:t>IPO Gateways</a:t>
                      </a:r>
                      <a:endParaRPr lang="en-US" sz="1200" dirty="0">
                        <a:solidFill>
                          <a:schemeClr val="tx1">
                            <a:lumMod val="90000"/>
                            <a:lumOff val="10000"/>
                          </a:schemeClr>
                        </a:solidFill>
                      </a:endParaRPr>
                    </a:p>
                  </a:txBody>
                  <a:tcPr/>
                </a:tc>
                <a:tc>
                  <a:txBody>
                    <a:bodyPr/>
                    <a:lstStyle/>
                    <a:p>
                      <a:pPr algn="ctr"/>
                      <a:r>
                        <a:rPr lang="en-US" sz="1200" dirty="0" smtClean="0">
                          <a:solidFill>
                            <a:schemeClr val="tx1">
                              <a:lumMod val="90000"/>
                              <a:lumOff val="10000"/>
                            </a:schemeClr>
                          </a:solidFill>
                        </a:rPr>
                        <a:t>2,000</a:t>
                      </a:r>
                      <a:endParaRPr lang="en-US" sz="1200" dirty="0">
                        <a:solidFill>
                          <a:schemeClr val="tx1">
                            <a:lumMod val="90000"/>
                            <a:lumOff val="10000"/>
                          </a:schemeClr>
                        </a:solidFill>
                      </a:endParaRPr>
                    </a:p>
                  </a:txBody>
                  <a:tcPr/>
                </a:tc>
                <a:tc>
                  <a:txBody>
                    <a:bodyPr/>
                    <a:lstStyle/>
                    <a:p>
                      <a:pPr algn="ctr"/>
                      <a:r>
                        <a:rPr lang="en-US" sz="1200" dirty="0" smtClean="0">
                          <a:solidFill>
                            <a:schemeClr val="tx1">
                              <a:lumMod val="90000"/>
                              <a:lumOff val="10000"/>
                            </a:schemeClr>
                          </a:solidFill>
                        </a:rPr>
                        <a:t>2,000</a:t>
                      </a:r>
                      <a:endParaRPr lang="en-US" sz="1200" dirty="0">
                        <a:solidFill>
                          <a:schemeClr val="tx1">
                            <a:lumMod val="90000"/>
                            <a:lumOff val="1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2,000</a:t>
                      </a:r>
                    </a:p>
                  </a:txBody>
                  <a:tcPr/>
                </a:tc>
                <a:tc>
                  <a:txBody>
                    <a:bodyPr/>
                    <a:lstStyle/>
                    <a:p>
                      <a:pPr algn="ctr"/>
                      <a:r>
                        <a:rPr lang="en-US" sz="1200" b="0" dirty="0" smtClean="0">
                          <a:solidFill>
                            <a:schemeClr val="tx1">
                              <a:lumMod val="90000"/>
                              <a:lumOff val="10000"/>
                            </a:schemeClr>
                          </a:solidFill>
                        </a:rPr>
                        <a:t>2,000</a:t>
                      </a:r>
                      <a:endParaRPr lang="en-US" sz="1200" b="0" dirty="0">
                        <a:solidFill>
                          <a:schemeClr val="tx1">
                            <a:lumMod val="90000"/>
                            <a:lumOff val="10000"/>
                          </a:schemeClr>
                        </a:solidFill>
                      </a:endParaRPr>
                    </a:p>
                  </a:txBody>
                  <a:tcPr>
                    <a:solidFill>
                      <a:srgbClr val="F6E7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lumMod val="90000"/>
                              <a:lumOff val="10000"/>
                            </a:schemeClr>
                          </a:solidFill>
                        </a:rPr>
                        <a:t>2,000</a:t>
                      </a:r>
                    </a:p>
                  </a:txBody>
                  <a:tcPr/>
                </a:tc>
                <a:tc>
                  <a:txBody>
                    <a:bodyPr/>
                    <a:lstStyle/>
                    <a:p>
                      <a:pPr algn="ctr"/>
                      <a:r>
                        <a:rPr lang="en-US" sz="1200" b="1" dirty="0" smtClean="0">
                          <a:solidFill>
                            <a:srgbClr val="98050E"/>
                          </a:solidFill>
                        </a:rPr>
                        <a:t>4,000</a:t>
                      </a:r>
                      <a:endParaRPr lang="en-US" sz="1200" b="0" dirty="0">
                        <a:solidFill>
                          <a:srgbClr val="98050E"/>
                        </a:solidFill>
                      </a:endParaRPr>
                    </a:p>
                  </a:txBody>
                  <a:tcPr/>
                </a:tc>
              </a:tr>
              <a:tr h="672600">
                <a:tc>
                  <a:txBody>
                    <a:bodyPr/>
                    <a:lstStyle/>
                    <a:p>
                      <a:r>
                        <a:rPr lang="en-US" sz="1200" dirty="0" smtClean="0">
                          <a:solidFill>
                            <a:schemeClr val="tx1">
                              <a:lumMod val="90000"/>
                              <a:lumOff val="10000"/>
                            </a:schemeClr>
                          </a:solidFill>
                        </a:rPr>
                        <a:t>IPO Gateway Max Capacity</a:t>
                      </a:r>
                      <a:r>
                        <a:rPr lang="en-US" sz="1200" baseline="0" dirty="0" smtClean="0">
                          <a:solidFill>
                            <a:schemeClr val="tx1">
                              <a:lumMod val="90000"/>
                              <a:lumOff val="10000"/>
                            </a:schemeClr>
                          </a:solidFill>
                        </a:rPr>
                        <a:t> </a:t>
                      </a:r>
                      <a:r>
                        <a:rPr lang="en-US" sz="1200" dirty="0" smtClean="0">
                          <a:solidFill>
                            <a:schemeClr val="tx1">
                              <a:lumMod val="90000"/>
                              <a:lumOff val="10000"/>
                            </a:schemeClr>
                          </a:solidFill>
                        </a:rPr>
                        <a:t>(IP500v2)</a:t>
                      </a:r>
                      <a:endParaRPr lang="en-US" sz="1200" dirty="0">
                        <a:solidFill>
                          <a:schemeClr val="tx1">
                            <a:lumMod val="90000"/>
                            <a:lumOff val="10000"/>
                          </a:schemeClr>
                        </a:solidFill>
                      </a:endParaRPr>
                    </a:p>
                  </a:txBody>
                  <a:tcPr/>
                </a:tc>
                <a:tc>
                  <a:txBody>
                    <a:bodyPr/>
                    <a:lstStyle/>
                    <a:p>
                      <a:pPr algn="ctr"/>
                      <a:r>
                        <a:rPr lang="en-US" sz="1200" dirty="0" smtClean="0">
                          <a:solidFill>
                            <a:schemeClr val="tx1">
                              <a:lumMod val="90000"/>
                              <a:lumOff val="10000"/>
                            </a:schemeClr>
                          </a:solidFill>
                        </a:rPr>
                        <a:t>384</a:t>
                      </a:r>
                      <a:endParaRPr lang="en-US" sz="1200" dirty="0">
                        <a:solidFill>
                          <a:schemeClr val="tx1">
                            <a:lumMod val="90000"/>
                            <a:lumOff val="10000"/>
                          </a:schemeClr>
                        </a:solidFill>
                      </a:endParaRPr>
                    </a:p>
                  </a:txBody>
                  <a:tcPr/>
                </a:tc>
                <a:tc>
                  <a:txBody>
                    <a:bodyPr/>
                    <a:lstStyle/>
                    <a:p>
                      <a:pPr algn="ctr"/>
                      <a:r>
                        <a:rPr lang="en-US" sz="1200" dirty="0" smtClean="0">
                          <a:solidFill>
                            <a:schemeClr val="tx1">
                              <a:lumMod val="90000"/>
                              <a:lumOff val="10000"/>
                            </a:schemeClr>
                          </a:solidFill>
                        </a:rPr>
                        <a:t>384</a:t>
                      </a:r>
                      <a:endParaRPr lang="en-US" sz="1200" dirty="0">
                        <a:solidFill>
                          <a:schemeClr val="tx1">
                            <a:lumMod val="90000"/>
                            <a:lumOff val="1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lumMod val="65000"/>
                              <a:lumOff val="35000"/>
                            </a:schemeClr>
                          </a:solidFill>
                        </a:rPr>
                        <a:t>384</a:t>
                      </a:r>
                    </a:p>
                    <a:p>
                      <a:pPr algn="ctr"/>
                      <a:endParaRPr lang="en-US" sz="1200" b="0" dirty="0">
                        <a:solidFill>
                          <a:schemeClr val="tx2">
                            <a:lumMod val="65000"/>
                            <a:lumOff val="35000"/>
                          </a:schemeClr>
                        </a:solidFill>
                      </a:endParaRPr>
                    </a:p>
                  </a:txBody>
                  <a:tcPr/>
                </a:tc>
                <a:tc>
                  <a:txBody>
                    <a:bodyPr/>
                    <a:lstStyle/>
                    <a:p>
                      <a:pPr algn="ctr"/>
                      <a:r>
                        <a:rPr lang="en-US" sz="1200" b="0" dirty="0" smtClean="0">
                          <a:solidFill>
                            <a:schemeClr val="tx1">
                              <a:lumMod val="90000"/>
                              <a:lumOff val="10000"/>
                            </a:schemeClr>
                          </a:solidFill>
                        </a:rPr>
                        <a:t>384</a:t>
                      </a:r>
                      <a:endParaRPr lang="en-US" sz="1200" b="0" dirty="0">
                        <a:solidFill>
                          <a:schemeClr val="tx1">
                            <a:lumMod val="90000"/>
                            <a:lumOff val="10000"/>
                          </a:schemeClr>
                        </a:solidFill>
                      </a:endParaRPr>
                    </a:p>
                  </a:txBody>
                  <a:tcPr>
                    <a:solidFill>
                      <a:srgbClr val="ECCBC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384</a:t>
                      </a:r>
                    </a:p>
                    <a:p>
                      <a:pPr algn="ctr"/>
                      <a:endParaRPr lang="en-US" sz="1200" b="0" dirty="0">
                        <a:solidFill>
                          <a:schemeClr val="tx1">
                            <a:lumMod val="90000"/>
                            <a:lumOff val="1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384</a:t>
                      </a:r>
                    </a:p>
                    <a:p>
                      <a:pPr algn="ctr"/>
                      <a:endParaRPr lang="en-US" sz="1200" b="0" dirty="0">
                        <a:solidFill>
                          <a:schemeClr val="tx1">
                            <a:lumMod val="90000"/>
                            <a:lumOff val="10000"/>
                          </a:schemeClr>
                        </a:solidFill>
                      </a:endParaRPr>
                    </a:p>
                  </a:txBody>
                  <a:tcPr/>
                </a:tc>
              </a:tr>
              <a:tr h="425602">
                <a:tc>
                  <a:txBody>
                    <a:bodyPr/>
                    <a:lstStyle/>
                    <a:p>
                      <a:r>
                        <a:rPr lang="en-US" sz="1200" dirty="0" smtClean="0">
                          <a:solidFill>
                            <a:schemeClr val="tx1">
                              <a:lumMod val="90000"/>
                              <a:lumOff val="10000"/>
                            </a:schemeClr>
                          </a:solidFill>
                        </a:rPr>
                        <a:t>Hybrid BSM+IPO</a:t>
                      </a:r>
                      <a:endParaRPr lang="en-US" sz="1200" dirty="0">
                        <a:solidFill>
                          <a:schemeClr val="tx1">
                            <a:lumMod val="90000"/>
                            <a:lumOff val="10000"/>
                          </a:schemeClr>
                        </a:solidFill>
                      </a:endParaRPr>
                    </a:p>
                  </a:txBody>
                  <a:tcPr/>
                </a:tc>
                <a:tc>
                  <a:txBody>
                    <a:bodyPr/>
                    <a:lstStyle/>
                    <a:p>
                      <a:pPr algn="ctr"/>
                      <a:r>
                        <a:rPr lang="en-US" sz="1200" dirty="0" smtClean="0">
                          <a:solidFill>
                            <a:schemeClr val="tx1">
                              <a:lumMod val="90000"/>
                              <a:lumOff val="10000"/>
                            </a:schemeClr>
                          </a:solidFill>
                        </a:rPr>
                        <a:t>300+300</a:t>
                      </a:r>
                      <a:endParaRPr lang="en-US" sz="1200" dirty="0">
                        <a:solidFill>
                          <a:schemeClr val="tx1">
                            <a:lumMod val="90000"/>
                            <a:lumOff val="10000"/>
                          </a:schemeClr>
                        </a:solidFill>
                      </a:endParaRPr>
                    </a:p>
                  </a:txBody>
                  <a:tcPr/>
                </a:tc>
                <a:tc>
                  <a:txBody>
                    <a:bodyPr/>
                    <a:lstStyle/>
                    <a:p>
                      <a:pPr algn="ctr"/>
                      <a:r>
                        <a:rPr lang="en-US" sz="1200" dirty="0" smtClean="0">
                          <a:solidFill>
                            <a:schemeClr val="tx1">
                              <a:lumMod val="90000"/>
                              <a:lumOff val="10000"/>
                            </a:schemeClr>
                          </a:solidFill>
                        </a:rPr>
                        <a:t>300+2000</a:t>
                      </a:r>
                      <a:endParaRPr lang="en-US" sz="1200" dirty="0">
                        <a:solidFill>
                          <a:schemeClr val="tx1">
                            <a:lumMod val="90000"/>
                            <a:lumOff val="10000"/>
                          </a:schemeClr>
                        </a:solidFill>
                      </a:endParaRPr>
                    </a:p>
                  </a:txBody>
                  <a:tcPr/>
                </a:tc>
                <a:tc>
                  <a:txBody>
                    <a:bodyPr/>
                    <a:lstStyle/>
                    <a:p>
                      <a:pPr algn="ctr"/>
                      <a:r>
                        <a:rPr lang="en-US" sz="1200" dirty="0" smtClean="0">
                          <a:solidFill>
                            <a:schemeClr val="tx1">
                              <a:lumMod val="90000"/>
                              <a:lumOff val="10000"/>
                            </a:schemeClr>
                          </a:solidFill>
                        </a:rPr>
                        <a:t>300</a:t>
                      </a:r>
                      <a:r>
                        <a:rPr lang="en-US" sz="1200" b="0" dirty="0" smtClean="0">
                          <a:solidFill>
                            <a:schemeClr val="tx1">
                              <a:lumMod val="90000"/>
                              <a:lumOff val="10000"/>
                            </a:schemeClr>
                          </a:solidFill>
                        </a:rPr>
                        <a:t>+2,000</a:t>
                      </a:r>
                    </a:p>
                  </a:txBody>
                  <a:tcPr/>
                </a:tc>
                <a:tc>
                  <a:txBody>
                    <a:bodyPr/>
                    <a:lstStyle/>
                    <a:p>
                      <a:pPr algn="ctr"/>
                      <a:r>
                        <a:rPr lang="en-US" sz="1200" b="1" dirty="0" smtClean="0">
                          <a:solidFill>
                            <a:srgbClr val="98050E"/>
                          </a:solidFill>
                        </a:rPr>
                        <a:t>500</a:t>
                      </a:r>
                      <a:r>
                        <a:rPr lang="en-US" sz="1200" b="0" dirty="0" smtClean="0">
                          <a:solidFill>
                            <a:schemeClr val="tx1">
                              <a:lumMod val="90000"/>
                              <a:lumOff val="10000"/>
                            </a:schemeClr>
                          </a:solidFill>
                        </a:rPr>
                        <a:t>+2,000</a:t>
                      </a:r>
                    </a:p>
                  </a:txBody>
                  <a:tcPr>
                    <a:solidFill>
                      <a:srgbClr val="F6E7E7"/>
                    </a:solidFill>
                  </a:tcPr>
                </a:tc>
                <a:tc>
                  <a:txBody>
                    <a:bodyPr/>
                    <a:lstStyle/>
                    <a:p>
                      <a:pPr algn="ctr"/>
                      <a:r>
                        <a:rPr lang="en-US" sz="1200" dirty="0" smtClean="0">
                          <a:solidFill>
                            <a:schemeClr val="tx1">
                              <a:lumMod val="90000"/>
                              <a:lumOff val="10000"/>
                            </a:schemeClr>
                          </a:solidFill>
                        </a:rPr>
                        <a:t>500</a:t>
                      </a:r>
                      <a:r>
                        <a:rPr lang="en-US" sz="1200" b="0" dirty="0" smtClean="0">
                          <a:solidFill>
                            <a:schemeClr val="tx1">
                              <a:lumMod val="90000"/>
                              <a:lumOff val="10000"/>
                            </a:schemeClr>
                          </a:solidFill>
                        </a:rPr>
                        <a:t>+2,000</a:t>
                      </a:r>
                    </a:p>
                  </a:txBody>
                  <a:tcPr/>
                </a:tc>
                <a:tc>
                  <a:txBody>
                    <a:bodyPr/>
                    <a:lstStyle/>
                    <a:p>
                      <a:pPr algn="ctr"/>
                      <a:r>
                        <a:rPr lang="en-US" sz="1200" b="0" dirty="0" smtClean="0">
                          <a:solidFill>
                            <a:schemeClr val="tx1">
                              <a:lumMod val="90000"/>
                              <a:lumOff val="10000"/>
                            </a:schemeClr>
                          </a:solidFill>
                        </a:rPr>
                        <a:t>500</a:t>
                      </a:r>
                      <a:r>
                        <a:rPr lang="en-US" sz="1200" b="1" dirty="0" smtClean="0">
                          <a:solidFill>
                            <a:srgbClr val="98050E"/>
                          </a:solidFill>
                        </a:rPr>
                        <a:t>+4,000</a:t>
                      </a:r>
                    </a:p>
                  </a:txBody>
                  <a:tcPr/>
                </a:tc>
              </a:tr>
            </a:tbl>
          </a:graphicData>
        </a:graphic>
      </p:graphicFrame>
      <p:sp>
        <p:nvSpPr>
          <p:cNvPr id="11" name="Rectangle 10"/>
          <p:cNvSpPr/>
          <p:nvPr/>
        </p:nvSpPr>
        <p:spPr>
          <a:xfrm>
            <a:off x="6715945" y="1336360"/>
            <a:ext cx="2330245" cy="271864"/>
          </a:xfrm>
          <a:prstGeom prst="rect">
            <a:avLst/>
          </a:prstGeom>
          <a:solidFill>
            <a:srgbClr val="87A239"/>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b="1" dirty="0" smtClean="0"/>
              <a:t>POI</a:t>
            </a:r>
          </a:p>
        </p:txBody>
      </p:sp>
      <p:sp>
        <p:nvSpPr>
          <p:cNvPr id="8" name="Rectangle 7"/>
          <p:cNvSpPr/>
          <p:nvPr/>
        </p:nvSpPr>
        <p:spPr>
          <a:xfrm>
            <a:off x="4130923" y="1336360"/>
            <a:ext cx="2467034" cy="270095"/>
          </a:xfrm>
          <a:prstGeom prst="rect">
            <a:avLst/>
          </a:prstGeom>
          <a:solidFill>
            <a:srgbClr val="0070C0"/>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b="1" dirty="0" smtClean="0"/>
              <a:t>POR</a:t>
            </a:r>
          </a:p>
        </p:txBody>
      </p:sp>
      <p:sp>
        <p:nvSpPr>
          <p:cNvPr id="9" name="Rectangle 8"/>
          <p:cNvSpPr/>
          <p:nvPr/>
        </p:nvSpPr>
        <p:spPr>
          <a:xfrm>
            <a:off x="1638542" y="1355481"/>
            <a:ext cx="2383811" cy="252743"/>
          </a:xfrm>
          <a:prstGeom prst="rect">
            <a:avLst/>
          </a:prstGeom>
          <a:solidFill>
            <a:schemeClr val="tx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b="1" dirty="0" smtClean="0"/>
              <a:t>GA</a:t>
            </a:r>
          </a:p>
        </p:txBody>
      </p:sp>
    </p:spTree>
    <p:extLst>
      <p:ext uri="{BB962C8B-B14F-4D97-AF65-F5344CB8AC3E}">
        <p14:creationId xmlns:p14="http://schemas.microsoft.com/office/powerpoint/2010/main" val="237801749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836" y="418572"/>
            <a:ext cx="9424655" cy="434566"/>
          </a:xfrm>
        </p:spPr>
        <p:txBody>
          <a:bodyPr/>
          <a:lstStyle/>
          <a:p>
            <a:r>
              <a:rPr lang="en-US" dirty="0">
                <a:solidFill>
                  <a:schemeClr val="tx2"/>
                </a:solidFill>
              </a:rPr>
              <a:t> Avaya Aura</a:t>
            </a:r>
            <a:r>
              <a:rPr lang="en-US" baseline="30000" dirty="0">
                <a:solidFill>
                  <a:schemeClr val="tx2"/>
                </a:solidFill>
              </a:rPr>
              <a:t>®</a:t>
            </a:r>
            <a:r>
              <a:rPr lang="en-US" dirty="0">
                <a:solidFill>
                  <a:schemeClr val="tx2"/>
                </a:solidFill>
              </a:rPr>
              <a:t> Roadmap </a:t>
            </a:r>
            <a:r>
              <a:rPr lang="en-US" sz="2000" dirty="0" smtClean="0">
                <a:solidFill>
                  <a:schemeClr val="tx2"/>
                </a:solidFill>
              </a:rPr>
              <a:t>– </a:t>
            </a:r>
            <a:r>
              <a:rPr lang="en-US" sz="2400" dirty="0" smtClean="0">
                <a:solidFill>
                  <a:schemeClr val="tx2"/>
                </a:solidFill>
              </a:rPr>
              <a:t>IPV6 / Secure JITC Summary View</a:t>
            </a:r>
            <a:endParaRPr lang="en-US" sz="2400" dirty="0">
              <a:solidFill>
                <a:schemeClr val="tx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0677970"/>
              </p:ext>
            </p:extLst>
          </p:nvPr>
        </p:nvGraphicFramePr>
        <p:xfrm>
          <a:off x="0" y="1705124"/>
          <a:ext cx="9144000" cy="3848203"/>
        </p:xfrm>
        <a:graphic>
          <a:graphicData uri="http://schemas.openxmlformats.org/drawingml/2006/table">
            <a:tbl>
              <a:tblPr firstRow="1" bandRow="1">
                <a:tableStyleId>{5C22544A-7EE6-4342-B048-85BDC9FD1C3A}</a:tableStyleId>
              </a:tblPr>
              <a:tblGrid>
                <a:gridCol w="1669728"/>
                <a:gridCol w="1206681"/>
                <a:gridCol w="1204111"/>
                <a:gridCol w="1330859"/>
                <a:gridCol w="1246561"/>
                <a:gridCol w="1315117"/>
                <a:gridCol w="1170943"/>
              </a:tblGrid>
              <a:tr h="1141775">
                <a:tc>
                  <a:txBody>
                    <a:bodyPr/>
                    <a:lstStyle/>
                    <a:p>
                      <a:r>
                        <a:rPr lang="en-US" sz="1200" dirty="0" smtClean="0"/>
                        <a:t>With a Single SMGR</a:t>
                      </a:r>
                      <a:endParaRPr lang="en-US" sz="1200" dirty="0"/>
                    </a:p>
                  </a:txBody>
                  <a:tcPr/>
                </a:tc>
                <a:tc>
                  <a:txBody>
                    <a:bodyPr/>
                    <a:lstStyle/>
                    <a:p>
                      <a:pPr algn="ctr"/>
                      <a:r>
                        <a:rPr lang="en-US" sz="1200" dirty="0" smtClean="0">
                          <a:solidFill>
                            <a:schemeClr val="bg1"/>
                          </a:solidFill>
                        </a:rPr>
                        <a:t>Aura</a:t>
                      </a:r>
                      <a:r>
                        <a:rPr lang="en-US" sz="1200" baseline="0" dirty="0" smtClean="0">
                          <a:solidFill>
                            <a:schemeClr val="bg1"/>
                          </a:solidFill>
                        </a:rPr>
                        <a:t> 6.2 FP4     IPO 9.0</a:t>
                      </a:r>
                    </a:p>
                    <a:p>
                      <a:pPr algn="ctr"/>
                      <a:r>
                        <a:rPr lang="en-US" sz="1200" baseline="0" dirty="0" smtClean="0">
                          <a:solidFill>
                            <a:schemeClr val="bg1"/>
                          </a:solidFill>
                        </a:rPr>
                        <a:t>Dec ‘14</a:t>
                      </a:r>
                    </a:p>
                  </a:txBody>
                  <a:tcPr>
                    <a:solidFill>
                      <a:schemeClr val="tx2"/>
                    </a:solidFill>
                  </a:tcPr>
                </a:tc>
                <a:tc>
                  <a:txBody>
                    <a:bodyPr/>
                    <a:lstStyle/>
                    <a:p>
                      <a:pPr algn="ctr"/>
                      <a:r>
                        <a:rPr lang="en-US" sz="1200" b="1" dirty="0" smtClean="0"/>
                        <a:t>Avaya Aura</a:t>
                      </a:r>
                      <a:r>
                        <a:rPr lang="en-US" sz="1200" b="1" baseline="0" dirty="0" smtClean="0"/>
                        <a:t> 7.0 GA</a:t>
                      </a:r>
                    </a:p>
                    <a:p>
                      <a:pPr algn="ctr"/>
                      <a:r>
                        <a:rPr lang="en-US" sz="1200" b="1" baseline="0" dirty="0" smtClean="0"/>
                        <a:t>Aug 2015</a:t>
                      </a:r>
                    </a:p>
                  </a:txBody>
                  <a:tcPr>
                    <a:solidFill>
                      <a:schemeClr val="tx2"/>
                    </a:solidFill>
                  </a:tcPr>
                </a:tc>
                <a:tc>
                  <a:txBody>
                    <a:bodyPr/>
                    <a:lstStyle/>
                    <a:p>
                      <a:pPr algn="ctr"/>
                      <a:r>
                        <a:rPr lang="en-US" sz="1200" b="1" u="sng" dirty="0" smtClean="0">
                          <a:solidFill>
                            <a:schemeClr val="bg1"/>
                          </a:solidFill>
                          <a:effectLst>
                            <a:outerShdw blurRad="38100" dist="38100" dir="2700000" algn="tl">
                              <a:srgbClr val="000000">
                                <a:alpha val="43137"/>
                              </a:srgbClr>
                            </a:outerShdw>
                          </a:effectLst>
                        </a:rPr>
                        <a:t>Aura 7.0.0.1</a:t>
                      </a:r>
                    </a:p>
                    <a:p>
                      <a:pPr algn="ctr"/>
                      <a:r>
                        <a:rPr lang="en-US" sz="1200" b="1" u="sng" dirty="0" smtClean="0">
                          <a:solidFill>
                            <a:schemeClr val="bg1"/>
                          </a:solidFill>
                          <a:effectLst>
                            <a:outerShdw blurRad="38100" dist="38100" dir="2700000" algn="tl">
                              <a:srgbClr val="000000">
                                <a:alpha val="43137"/>
                              </a:srgbClr>
                            </a:outerShdw>
                          </a:effectLst>
                        </a:rPr>
                        <a:t>SP 1</a:t>
                      </a:r>
                    </a:p>
                    <a:p>
                      <a:pPr algn="ctr"/>
                      <a:r>
                        <a:rPr lang="en-US" sz="1200" b="1" u="sng" baseline="0" dirty="0" smtClean="0">
                          <a:solidFill>
                            <a:schemeClr val="bg1"/>
                          </a:solidFill>
                          <a:effectLst>
                            <a:outerShdw blurRad="38100" dist="38100" dir="2700000" algn="tl">
                              <a:srgbClr val="000000">
                                <a:alpha val="43137"/>
                              </a:srgbClr>
                            </a:outerShdw>
                          </a:effectLst>
                        </a:rPr>
                        <a:t> (Dec 2015)</a:t>
                      </a:r>
                      <a:endParaRPr lang="en-US" sz="1200" b="1" u="sng" dirty="0" smtClean="0">
                        <a:solidFill>
                          <a:schemeClr val="bg1"/>
                        </a:solidFill>
                        <a:effectLst>
                          <a:outerShdw blurRad="38100" dist="38100" dir="2700000" algn="tl">
                            <a:srgbClr val="000000">
                              <a:alpha val="43137"/>
                            </a:srgbClr>
                          </a:outerShdw>
                        </a:effectLst>
                      </a:endParaRPr>
                    </a:p>
                    <a:p>
                      <a:pPr algn="ctr"/>
                      <a:endParaRPr lang="en-US" sz="1200" b="1" u="sng" dirty="0">
                        <a:solidFill>
                          <a:schemeClr val="bg1"/>
                        </a:solidFill>
                        <a:effectLst>
                          <a:outerShdw blurRad="38100" dist="38100" dir="2700000" algn="tl">
                            <a:srgbClr val="000000">
                              <a:alpha val="43137"/>
                            </a:srgbClr>
                          </a:outerShdw>
                        </a:effectLst>
                      </a:endParaRPr>
                    </a:p>
                  </a:txBody>
                  <a:tcPr>
                    <a:solidFill>
                      <a:srgbClr val="0070C0"/>
                    </a:solidFill>
                  </a:tcPr>
                </a:tc>
                <a:tc>
                  <a:txBody>
                    <a:bodyPr/>
                    <a:lstStyle/>
                    <a:p>
                      <a:pPr algn="ctr"/>
                      <a:r>
                        <a:rPr lang="en-US" sz="1200" b="1" u="sng" dirty="0" smtClean="0">
                          <a:solidFill>
                            <a:schemeClr val="bg1"/>
                          </a:solidFill>
                          <a:effectLst>
                            <a:outerShdw blurRad="38100" dist="38100" dir="2700000" algn="tl">
                              <a:srgbClr val="000000">
                                <a:alpha val="43137"/>
                              </a:srgbClr>
                            </a:outerShdw>
                          </a:effectLst>
                        </a:rPr>
                        <a:t>Aura 7.0.1</a:t>
                      </a:r>
                    </a:p>
                    <a:p>
                      <a:pPr algn="ctr"/>
                      <a:r>
                        <a:rPr lang="en-US" sz="1200" b="1" u="sng" baseline="0" dirty="0" smtClean="0">
                          <a:solidFill>
                            <a:schemeClr val="bg1"/>
                          </a:solidFill>
                          <a:effectLst>
                            <a:outerShdw blurRad="38100" dist="38100" dir="2700000" algn="tl">
                              <a:srgbClr val="000000">
                                <a:alpha val="43137"/>
                              </a:srgbClr>
                            </a:outerShdw>
                          </a:effectLst>
                        </a:rPr>
                        <a:t> (May 2016)</a:t>
                      </a:r>
                    </a:p>
                  </a:txBody>
                  <a:tcPr>
                    <a:solidFill>
                      <a:srgbClr val="0070C0"/>
                    </a:solidFill>
                  </a:tcPr>
                </a:tc>
                <a:tc>
                  <a:txBody>
                    <a:bodyPr/>
                    <a:lstStyle/>
                    <a:p>
                      <a:pPr algn="ctr"/>
                      <a:r>
                        <a:rPr lang="en-US" sz="1200" b="1" u="sng" dirty="0" smtClean="0">
                          <a:solidFill>
                            <a:schemeClr val="bg1"/>
                          </a:solidFill>
                          <a:effectLst>
                            <a:outerShdw blurRad="38100" dist="38100" dir="2700000" algn="tl">
                              <a:srgbClr val="000000">
                                <a:alpha val="43137"/>
                              </a:srgbClr>
                            </a:outerShdw>
                          </a:effectLst>
                        </a:rPr>
                        <a:t>Aura 7.1</a:t>
                      </a:r>
                    </a:p>
                    <a:p>
                      <a:pPr algn="ctr"/>
                      <a:r>
                        <a:rPr lang="en-US" sz="1200" b="1" u="sng" baseline="0" dirty="0" smtClean="0">
                          <a:solidFill>
                            <a:schemeClr val="bg1"/>
                          </a:solidFill>
                          <a:effectLst>
                            <a:outerShdw blurRad="38100" dist="38100" dir="2700000" algn="tl">
                              <a:srgbClr val="000000">
                                <a:alpha val="43137"/>
                              </a:srgbClr>
                            </a:outerShdw>
                          </a:effectLst>
                        </a:rPr>
                        <a:t> (2H 2016</a:t>
                      </a:r>
                      <a:endParaRPr lang="en-US" sz="1200" b="1" u="sng" dirty="0" smtClean="0">
                        <a:solidFill>
                          <a:srgbClr val="FFFF00"/>
                        </a:solidFill>
                        <a:effectLst>
                          <a:outerShdw blurRad="38100" dist="38100" dir="2700000" algn="tl">
                            <a:srgbClr val="000000">
                              <a:alpha val="43137"/>
                            </a:srgbClr>
                          </a:outerShdw>
                        </a:effectLst>
                      </a:endParaRPr>
                    </a:p>
                  </a:txBody>
                  <a:tcPr>
                    <a:solidFill>
                      <a:srgbClr val="87A239"/>
                    </a:solidFill>
                  </a:tcPr>
                </a:tc>
                <a:tc>
                  <a:txBody>
                    <a:bodyPr/>
                    <a:lstStyle/>
                    <a:p>
                      <a:pPr algn="ctr"/>
                      <a:r>
                        <a:rPr lang="en-US" sz="1200" b="1" u="sng" dirty="0" smtClean="0">
                          <a:solidFill>
                            <a:schemeClr val="bg1"/>
                          </a:solidFill>
                          <a:effectLst>
                            <a:outerShdw blurRad="38100" dist="38100" dir="2700000" algn="tl">
                              <a:srgbClr val="000000">
                                <a:alpha val="43137"/>
                              </a:srgbClr>
                            </a:outerShdw>
                          </a:effectLst>
                        </a:rPr>
                        <a:t>Aura Next</a:t>
                      </a:r>
                    </a:p>
                    <a:p>
                      <a:pPr algn="ctr"/>
                      <a:r>
                        <a:rPr lang="en-US" sz="1200" b="1" u="sng" baseline="0" dirty="0" smtClean="0">
                          <a:solidFill>
                            <a:schemeClr val="bg1"/>
                          </a:solidFill>
                          <a:effectLst>
                            <a:outerShdw blurRad="38100" dist="38100" dir="2700000" algn="tl">
                              <a:srgbClr val="000000">
                                <a:alpha val="43137"/>
                              </a:srgbClr>
                            </a:outerShdw>
                          </a:effectLst>
                        </a:rPr>
                        <a:t> (2H 2017) </a:t>
                      </a:r>
                      <a:endParaRPr lang="en-US" sz="1200" b="1" u="sng" dirty="0" smtClean="0">
                        <a:solidFill>
                          <a:schemeClr val="bg1"/>
                        </a:solidFill>
                        <a:effectLst>
                          <a:outerShdw blurRad="38100" dist="38100" dir="2700000" algn="tl">
                            <a:srgbClr val="000000">
                              <a:alpha val="43137"/>
                            </a:srgbClr>
                          </a:outerShdw>
                        </a:effectLst>
                      </a:endParaRPr>
                    </a:p>
                  </a:txBody>
                  <a:tcPr>
                    <a:solidFill>
                      <a:srgbClr val="87A239"/>
                    </a:solidFill>
                  </a:tcPr>
                </a:tc>
              </a:tr>
              <a:tr h="634319">
                <a:tc>
                  <a:txBody>
                    <a:bodyPr/>
                    <a:lstStyle/>
                    <a:p>
                      <a:r>
                        <a:rPr lang="en-US" sz="1200" dirty="0" smtClean="0"/>
                        <a:t>Hybrid Solution</a:t>
                      </a:r>
                    </a:p>
                    <a:p>
                      <a:r>
                        <a:rPr lang="en-US" sz="1200" dirty="0" smtClean="0"/>
                        <a:t>H.323 JITC / SIP</a:t>
                      </a:r>
                    </a:p>
                  </a:txBody>
                  <a:tcPr/>
                </a:tc>
                <a:tc>
                  <a:txBody>
                    <a:bodyPr/>
                    <a:lstStyle/>
                    <a:p>
                      <a:pPr algn="ctr"/>
                      <a:r>
                        <a:rPr lang="en-US" sz="1200" dirty="0" smtClean="0">
                          <a:solidFill>
                            <a:schemeClr val="tx1">
                              <a:lumMod val="90000"/>
                              <a:lumOff val="10000"/>
                            </a:schemeClr>
                          </a:solidFill>
                        </a:rPr>
                        <a:t>CM H.323 only</a:t>
                      </a:r>
                      <a:endParaRPr lang="en-US" sz="1200" dirty="0">
                        <a:solidFill>
                          <a:schemeClr val="tx1">
                            <a:lumMod val="90000"/>
                            <a:lumOff val="10000"/>
                          </a:schemeClr>
                        </a:solidFill>
                      </a:endParaRPr>
                    </a:p>
                  </a:txBody>
                  <a:tcPr/>
                </a:tc>
                <a:tc>
                  <a:txBody>
                    <a:bodyPr/>
                    <a:lstStyle/>
                    <a:p>
                      <a:pPr algn="ctr"/>
                      <a:r>
                        <a:rPr lang="en-US" sz="1200" dirty="0" smtClean="0">
                          <a:solidFill>
                            <a:schemeClr val="tx1">
                              <a:lumMod val="90000"/>
                              <a:lumOff val="10000"/>
                            </a:schemeClr>
                          </a:solidFill>
                        </a:rPr>
                        <a:t>CM H.323 only</a:t>
                      </a:r>
                    </a:p>
                  </a:txBody>
                  <a:tcPr/>
                </a:tc>
                <a:tc>
                  <a:txBody>
                    <a:bodyPr/>
                    <a:lstStyle/>
                    <a:p>
                      <a:pPr algn="ctr"/>
                      <a:r>
                        <a:rPr lang="en-US" sz="1200" dirty="0" smtClean="0">
                          <a:solidFill>
                            <a:schemeClr val="tx1">
                              <a:lumMod val="90000"/>
                              <a:lumOff val="10000"/>
                            </a:schemeClr>
                          </a:solidFill>
                        </a:rPr>
                        <a:t>CM H.323 only</a:t>
                      </a:r>
                    </a:p>
                  </a:txBody>
                  <a:tcPr/>
                </a:tc>
                <a:tc>
                  <a:txBody>
                    <a:bodyPr/>
                    <a:lstStyle/>
                    <a:p>
                      <a:pPr algn="ctr"/>
                      <a:r>
                        <a:rPr lang="en-US" sz="1200" b="1" dirty="0" smtClean="0">
                          <a:solidFill>
                            <a:srgbClr val="98050E"/>
                          </a:solidFill>
                        </a:rPr>
                        <a:t>CM JITC / SIP </a:t>
                      </a:r>
                    </a:p>
                  </a:txBody>
                  <a:tcPr/>
                </a:tc>
                <a:tc>
                  <a:txBody>
                    <a:bodyPr/>
                    <a:lstStyle/>
                    <a:p>
                      <a:pPr algn="ctr"/>
                      <a:r>
                        <a:rPr lang="en-US" sz="1200" b="1" dirty="0" smtClean="0">
                          <a:solidFill>
                            <a:srgbClr val="98050E"/>
                          </a:solidFill>
                        </a:rPr>
                        <a:t>CM H.323 /</a:t>
                      </a:r>
                    </a:p>
                    <a:p>
                      <a:pPr algn="ctr"/>
                      <a:r>
                        <a:rPr lang="en-US" sz="1200" b="1" dirty="0" smtClean="0">
                          <a:solidFill>
                            <a:srgbClr val="98050E"/>
                          </a:solidFill>
                        </a:rPr>
                        <a:t>SIP (non C2)</a:t>
                      </a:r>
                    </a:p>
                  </a:txBody>
                  <a:tcPr/>
                </a:tc>
                <a:tc>
                  <a:txBody>
                    <a:bodyPr/>
                    <a:lstStyle/>
                    <a:p>
                      <a:pPr algn="ctr"/>
                      <a:r>
                        <a:rPr lang="en-US" sz="1200" b="0" dirty="0" smtClean="0">
                          <a:solidFill>
                            <a:schemeClr val="tx1">
                              <a:lumMod val="90000"/>
                              <a:lumOff val="10000"/>
                            </a:schemeClr>
                          </a:solidFill>
                        </a:rPr>
                        <a:t>CM H.323 /</a:t>
                      </a:r>
                    </a:p>
                    <a:p>
                      <a:pPr algn="ctr"/>
                      <a:r>
                        <a:rPr lang="en-US" sz="1200" b="0" dirty="0" smtClean="0">
                          <a:solidFill>
                            <a:schemeClr val="tx1">
                              <a:lumMod val="90000"/>
                              <a:lumOff val="10000"/>
                            </a:schemeClr>
                          </a:solidFill>
                        </a:rPr>
                        <a:t>SIP (non C2)</a:t>
                      </a:r>
                    </a:p>
                  </a:txBody>
                  <a:tcPr/>
                </a:tc>
              </a:tr>
              <a:tr h="634319">
                <a:tc>
                  <a:txBody>
                    <a:bodyPr/>
                    <a:lstStyle/>
                    <a:p>
                      <a:r>
                        <a:rPr lang="en-US" sz="1200" dirty="0" smtClean="0">
                          <a:solidFill>
                            <a:schemeClr val="tx1">
                              <a:lumMod val="90000"/>
                              <a:lumOff val="10000"/>
                            </a:schemeClr>
                          </a:solidFill>
                        </a:rPr>
                        <a:t>SIP JITC Security Compliance</a:t>
                      </a:r>
                      <a:endParaRPr lang="en-US" sz="1200" dirty="0">
                        <a:solidFill>
                          <a:schemeClr val="tx1">
                            <a:lumMod val="90000"/>
                            <a:lumOff val="10000"/>
                          </a:schemeClr>
                        </a:solidFill>
                      </a:endParaRPr>
                    </a:p>
                  </a:txBody>
                  <a:tcPr/>
                </a:tc>
                <a:tc>
                  <a:txBody>
                    <a:bodyPr/>
                    <a:lstStyle/>
                    <a:p>
                      <a:pPr algn="ctr"/>
                      <a:r>
                        <a:rPr lang="en-US" sz="1200" dirty="0" smtClean="0">
                          <a:solidFill>
                            <a:schemeClr val="tx1">
                              <a:lumMod val="90000"/>
                              <a:lumOff val="10000"/>
                            </a:schemeClr>
                          </a:solidFill>
                        </a:rPr>
                        <a:t>No</a:t>
                      </a:r>
                      <a:endParaRPr lang="en-US" sz="1200" dirty="0">
                        <a:solidFill>
                          <a:schemeClr val="tx1">
                            <a:lumMod val="90000"/>
                            <a:lumOff val="1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No</a:t>
                      </a:r>
                    </a:p>
                    <a:p>
                      <a:pPr algn="ctr"/>
                      <a:endParaRPr lang="en-US" sz="1200" dirty="0">
                        <a:solidFill>
                          <a:schemeClr val="tx1">
                            <a:lumMod val="90000"/>
                            <a:lumOff val="1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No</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lumMod val="90000"/>
                            <a:lumOff val="1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No</a:t>
                      </a:r>
                    </a:p>
                    <a:p>
                      <a:pPr algn="ctr"/>
                      <a:endParaRPr lang="en-US" sz="1200" b="0" dirty="0" smtClean="0">
                        <a:solidFill>
                          <a:schemeClr val="tx1">
                            <a:lumMod val="90000"/>
                            <a:lumOff val="1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98050E"/>
                          </a:solidFill>
                        </a:rPr>
                        <a:t>SIP Sec/UCCP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SIP Sec/UCCP</a:t>
                      </a:r>
                    </a:p>
                  </a:txBody>
                  <a:tcPr/>
                </a:tc>
              </a:tr>
              <a:tr h="803471">
                <a:tc>
                  <a:txBody>
                    <a:bodyPr/>
                    <a:lstStyle/>
                    <a:p>
                      <a:r>
                        <a:rPr lang="en-US" sz="1200" dirty="0" smtClean="0">
                          <a:solidFill>
                            <a:schemeClr val="tx1">
                              <a:lumMod val="90000"/>
                              <a:lumOff val="10000"/>
                            </a:schemeClr>
                          </a:solidFill>
                        </a:rPr>
                        <a:t>AS-SIP UCR compliance</a:t>
                      </a:r>
                      <a:endParaRPr lang="en-US" sz="1200" dirty="0">
                        <a:solidFill>
                          <a:schemeClr val="tx1">
                            <a:lumMod val="90000"/>
                            <a:lumOff val="10000"/>
                          </a:schemeClr>
                        </a:solidFill>
                      </a:endParaRPr>
                    </a:p>
                  </a:txBody>
                  <a:tcPr/>
                </a:tc>
                <a:tc>
                  <a:txBody>
                    <a:bodyPr/>
                    <a:lstStyle/>
                    <a:p>
                      <a:pPr algn="ctr"/>
                      <a:r>
                        <a:rPr lang="en-US" sz="1200" dirty="0" smtClean="0">
                          <a:solidFill>
                            <a:schemeClr val="tx1">
                              <a:lumMod val="90000"/>
                              <a:lumOff val="10000"/>
                            </a:schemeClr>
                          </a:solidFill>
                        </a:rPr>
                        <a:t>CM H.323 only</a:t>
                      </a:r>
                      <a:endParaRPr lang="en-US" sz="1200" dirty="0">
                        <a:solidFill>
                          <a:schemeClr val="tx1">
                            <a:lumMod val="90000"/>
                            <a:lumOff val="10000"/>
                          </a:schemeClr>
                        </a:solidFill>
                      </a:endParaRPr>
                    </a:p>
                  </a:txBody>
                  <a:tcPr/>
                </a:tc>
                <a:tc>
                  <a:txBody>
                    <a:bodyPr/>
                    <a:lstStyle/>
                    <a:p>
                      <a:pPr algn="ctr"/>
                      <a:r>
                        <a:rPr lang="en-US" sz="1200" dirty="0" smtClean="0">
                          <a:solidFill>
                            <a:schemeClr val="tx1">
                              <a:lumMod val="90000"/>
                              <a:lumOff val="10000"/>
                            </a:schemeClr>
                          </a:solidFill>
                        </a:rPr>
                        <a:t>CM H.323 only</a:t>
                      </a:r>
                    </a:p>
                  </a:txBody>
                  <a:tcPr/>
                </a:tc>
                <a:tc>
                  <a:txBody>
                    <a:bodyPr/>
                    <a:lstStyle/>
                    <a:p>
                      <a:pPr algn="ctr"/>
                      <a:r>
                        <a:rPr lang="en-US" sz="1200" dirty="0" smtClean="0">
                          <a:solidFill>
                            <a:schemeClr val="tx1">
                              <a:lumMod val="90000"/>
                              <a:lumOff val="10000"/>
                            </a:schemeClr>
                          </a:solidFill>
                        </a:rPr>
                        <a:t>CM H.323 only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lumMod val="90000"/>
                              <a:lumOff val="10000"/>
                            </a:schemeClr>
                          </a:solidFill>
                        </a:rPr>
                        <a:t>CM H.323 only</a:t>
                      </a:r>
                    </a:p>
                    <a:p>
                      <a:pPr algn="ctr"/>
                      <a:endParaRPr lang="en-US" sz="1200" b="0" dirty="0" smtClean="0">
                        <a:solidFill>
                          <a:schemeClr val="tx1">
                            <a:lumMod val="90000"/>
                            <a:lumOff val="10000"/>
                          </a:schemeClr>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98050E"/>
                          </a:solidFill>
                        </a:rPr>
                        <a:t>AS-SIP</a:t>
                      </a:r>
                      <a:r>
                        <a:rPr lang="en-US" sz="1200" dirty="0" smtClean="0">
                          <a:solidFill>
                            <a:srgbClr val="98050E"/>
                          </a:solidFill>
                        </a:rPr>
                        <a:t> </a:t>
                      </a:r>
                      <a:endParaRPr lang="en-US" sz="1000" dirty="0" smtClean="0">
                        <a:solidFill>
                          <a:srgbClr val="98050E"/>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rgbClr val="98050E"/>
                          </a:solidFill>
                        </a:rPr>
                        <a:t>UCR 2013 </a:t>
                      </a:r>
                      <a:r>
                        <a:rPr lang="en-US" sz="1000" dirty="0" err="1" smtClean="0">
                          <a:solidFill>
                            <a:srgbClr val="98050E"/>
                          </a:solidFill>
                        </a:rPr>
                        <a:t>Ch</a:t>
                      </a:r>
                      <a:r>
                        <a:rPr lang="en-US" sz="1000" dirty="0" smtClean="0">
                          <a:solidFill>
                            <a:srgbClr val="98050E"/>
                          </a:solidFill>
                        </a:rPr>
                        <a:t> 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AS-SIP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[ID 925]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rPr>
                        <a:t>UCR 2013 Ch1</a:t>
                      </a:r>
                    </a:p>
                  </a:txBody>
                  <a:tcPr/>
                </a:tc>
              </a:tr>
              <a:tr h="634319">
                <a:tc>
                  <a:txBody>
                    <a:bodyPr/>
                    <a:lstStyle/>
                    <a:p>
                      <a:r>
                        <a:rPr lang="en-US" sz="1200" dirty="0" smtClean="0">
                          <a:solidFill>
                            <a:schemeClr val="tx1">
                              <a:lumMod val="90000"/>
                              <a:lumOff val="10000"/>
                            </a:schemeClr>
                          </a:solidFill>
                        </a:rPr>
                        <a:t>IPv6</a:t>
                      </a:r>
                      <a:endParaRPr lang="en-US" sz="1200" dirty="0">
                        <a:solidFill>
                          <a:schemeClr val="tx1">
                            <a:lumMod val="90000"/>
                            <a:lumOff val="10000"/>
                          </a:schemeClr>
                        </a:solidFill>
                      </a:endParaRPr>
                    </a:p>
                  </a:txBody>
                  <a:tcPr/>
                </a:tc>
                <a:tc>
                  <a:txBody>
                    <a:bodyPr/>
                    <a:lstStyle/>
                    <a:p>
                      <a:pPr algn="ctr"/>
                      <a:r>
                        <a:rPr lang="en-US" sz="1200" dirty="0" smtClean="0">
                          <a:solidFill>
                            <a:schemeClr val="tx1">
                              <a:lumMod val="90000"/>
                              <a:lumOff val="10000"/>
                            </a:schemeClr>
                          </a:solidFill>
                        </a:rPr>
                        <a:t>IPv4</a:t>
                      </a:r>
                      <a:endParaRPr lang="en-US" sz="1200" dirty="0">
                        <a:solidFill>
                          <a:schemeClr val="tx1">
                            <a:lumMod val="90000"/>
                            <a:lumOff val="10000"/>
                          </a:schemeClr>
                        </a:solidFill>
                      </a:endParaRPr>
                    </a:p>
                  </a:txBody>
                  <a:tcPr/>
                </a:tc>
                <a:tc>
                  <a:txBody>
                    <a:bodyPr/>
                    <a:lstStyle/>
                    <a:p>
                      <a:pPr algn="ctr"/>
                      <a:r>
                        <a:rPr lang="en-US" sz="1200" dirty="0" smtClean="0">
                          <a:solidFill>
                            <a:schemeClr val="tx1">
                              <a:lumMod val="90000"/>
                              <a:lumOff val="10000"/>
                            </a:schemeClr>
                          </a:solidFill>
                        </a:rPr>
                        <a:t>IPv4</a:t>
                      </a:r>
                    </a:p>
                  </a:txBody>
                  <a:tcPr/>
                </a:tc>
                <a:tc>
                  <a:txBody>
                    <a:bodyPr/>
                    <a:lstStyle/>
                    <a:p>
                      <a:pPr algn="ctr"/>
                      <a:r>
                        <a:rPr lang="en-US" sz="1200" dirty="0" smtClean="0">
                          <a:solidFill>
                            <a:schemeClr val="tx1">
                              <a:lumMod val="90000"/>
                              <a:lumOff val="10000"/>
                            </a:schemeClr>
                          </a:solidFill>
                        </a:rPr>
                        <a:t>IPv4</a:t>
                      </a:r>
                    </a:p>
                  </a:txBody>
                  <a:tcPr/>
                </a:tc>
                <a:tc>
                  <a:txBody>
                    <a:bodyPr/>
                    <a:lstStyle/>
                    <a:p>
                      <a:pPr algn="ctr"/>
                      <a:r>
                        <a:rPr lang="en-US" sz="1200" dirty="0" smtClean="0">
                          <a:solidFill>
                            <a:schemeClr val="tx1">
                              <a:lumMod val="90000"/>
                              <a:lumOff val="10000"/>
                            </a:schemeClr>
                          </a:solidFill>
                        </a:rPr>
                        <a:t>IPv4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98050E"/>
                          </a:solidFill>
                        </a:rPr>
                        <a:t>IPv4/6 Dual</a:t>
                      </a:r>
                      <a:r>
                        <a:rPr lang="en-US" sz="1200" b="1" baseline="0" dirty="0" smtClean="0">
                          <a:solidFill>
                            <a:srgbClr val="98050E"/>
                          </a:solidFill>
                        </a:rPr>
                        <a:t> Stack</a:t>
                      </a:r>
                      <a:endParaRPr lang="en-US" sz="1200" b="0" dirty="0" smtClean="0">
                        <a:solidFill>
                          <a:srgbClr val="98050E"/>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rgbClr val="323232">
                              <a:lumMod val="90000"/>
                              <a:lumOff val="10000"/>
                            </a:srgbClr>
                          </a:solidFill>
                          <a:effectLst/>
                          <a:uLnTx/>
                          <a:uFillTx/>
                          <a:latin typeface="+mn-lt"/>
                          <a:ea typeface="+mn-ea"/>
                          <a:cs typeface="+mn-cs"/>
                        </a:rPr>
                        <a:t>IPv4/6 Dual Stack</a:t>
                      </a:r>
                    </a:p>
                  </a:txBody>
                  <a:tcPr/>
                </a:tc>
              </a:tr>
            </a:tbl>
          </a:graphicData>
        </a:graphic>
      </p:graphicFrame>
      <p:sp>
        <p:nvSpPr>
          <p:cNvPr id="11" name="Rectangle 10"/>
          <p:cNvSpPr/>
          <p:nvPr/>
        </p:nvSpPr>
        <p:spPr>
          <a:xfrm>
            <a:off x="6705602" y="1481072"/>
            <a:ext cx="2341418" cy="235390"/>
          </a:xfrm>
          <a:prstGeom prst="rect">
            <a:avLst/>
          </a:prstGeom>
          <a:solidFill>
            <a:srgbClr val="87A239"/>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00" b="1" dirty="0" smtClean="0"/>
              <a:t>POI</a:t>
            </a:r>
          </a:p>
        </p:txBody>
      </p:sp>
      <p:sp>
        <p:nvSpPr>
          <p:cNvPr id="9" name="Rectangle 8"/>
          <p:cNvSpPr/>
          <p:nvPr/>
        </p:nvSpPr>
        <p:spPr>
          <a:xfrm>
            <a:off x="1638542" y="1481072"/>
            <a:ext cx="2379277" cy="235390"/>
          </a:xfrm>
          <a:prstGeom prst="rect">
            <a:avLst/>
          </a:prstGeom>
          <a:solidFill>
            <a:schemeClr val="tx2"/>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00" b="1" dirty="0" smtClean="0"/>
              <a:t>GA</a:t>
            </a:r>
          </a:p>
        </p:txBody>
      </p:sp>
      <p:sp>
        <p:nvSpPr>
          <p:cNvPr id="12" name="Rectangle 11"/>
          <p:cNvSpPr/>
          <p:nvPr/>
        </p:nvSpPr>
        <p:spPr>
          <a:xfrm>
            <a:off x="4140242" y="1481072"/>
            <a:ext cx="2459661" cy="235390"/>
          </a:xfrm>
          <a:prstGeom prst="rect">
            <a:avLst/>
          </a:prstGeom>
          <a:solidFill>
            <a:srgbClr val="0070C0"/>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050" b="1" dirty="0" smtClean="0"/>
              <a:t>POR</a:t>
            </a:r>
          </a:p>
        </p:txBody>
      </p:sp>
    </p:spTree>
    <p:extLst>
      <p:ext uri="{BB962C8B-B14F-4D97-AF65-F5344CB8AC3E}">
        <p14:creationId xmlns:p14="http://schemas.microsoft.com/office/powerpoint/2010/main" val="203326459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
          <p:cNvSpPr>
            <a:spLocks noChangeArrowheads="1"/>
          </p:cNvSpPr>
          <p:nvPr/>
        </p:nvSpPr>
        <p:spPr bwMode="auto">
          <a:xfrm>
            <a:off x="656493" y="1300230"/>
            <a:ext cx="8355076" cy="1255876"/>
          </a:xfrm>
          <a:prstGeom prst="rightArrow">
            <a:avLst>
              <a:gd name="adj1" fmla="val 78481"/>
              <a:gd name="adj2" fmla="val 66995"/>
            </a:avLst>
          </a:prstGeom>
          <a:solidFill>
            <a:schemeClr val="bg2">
              <a:lumMod val="90000"/>
            </a:schemeClr>
          </a:solidFill>
          <a:ln w="9525" cap="flat" cmpd="sng" algn="ctr">
            <a:noFill/>
            <a:prstDash val="solid"/>
            <a:round/>
            <a:headEnd type="none" w="med" len="med"/>
            <a:tailEnd type="none" w="med" len="med"/>
          </a:ln>
          <a:effectLst/>
        </p:spPr>
        <p:txBody>
          <a:bodyPr lIns="0" tIns="0" rIns="0" bIns="0" anchor="ctr"/>
          <a:lstStyle/>
          <a:p>
            <a:pPr algn="ctr">
              <a:defRPr/>
            </a:pPr>
            <a:endParaRPr lang="en-US" sz="1200" b="1" dirty="0">
              <a:solidFill>
                <a:srgbClr val="323232">
                  <a:lumMod val="75000"/>
                  <a:lumOff val="25000"/>
                </a:srgbClr>
              </a:solidFill>
            </a:endParaRPr>
          </a:p>
        </p:txBody>
      </p:sp>
      <p:sp>
        <p:nvSpPr>
          <p:cNvPr id="2" name="Title 1"/>
          <p:cNvSpPr>
            <a:spLocks noGrp="1"/>
          </p:cNvSpPr>
          <p:nvPr>
            <p:ph type="title"/>
          </p:nvPr>
        </p:nvSpPr>
        <p:spPr/>
        <p:txBody>
          <a:bodyPr anchor="t"/>
          <a:lstStyle/>
          <a:p>
            <a:r>
              <a:rPr lang="en-US" altLang="ko-KR" dirty="0" smtClean="0"/>
              <a:t>Avaya Aura</a:t>
            </a:r>
            <a:r>
              <a:rPr lang="en-US" altLang="ko-KR" baseline="30000" dirty="0" smtClean="0"/>
              <a:t>®</a:t>
            </a:r>
            <a:r>
              <a:rPr lang="en-US" altLang="ko-KR" dirty="0" smtClean="0"/>
              <a:t> Roadmap</a:t>
            </a:r>
            <a:r>
              <a:rPr lang="en-US" dirty="0" smtClean="0">
                <a:solidFill>
                  <a:schemeClr val="tx2"/>
                </a:solidFill>
              </a:rPr>
              <a:t> </a:t>
            </a:r>
            <a:r>
              <a:rPr lang="en-US" sz="2400" dirty="0">
                <a:solidFill>
                  <a:schemeClr val="tx2"/>
                </a:solidFill>
              </a:rPr>
              <a:t>– EDP Snap-In View</a:t>
            </a:r>
            <a:r>
              <a:rPr lang="en-US" dirty="0">
                <a:solidFill>
                  <a:schemeClr val="tx2"/>
                </a:solidFill>
              </a:rPr>
              <a:t/>
            </a:r>
            <a:br>
              <a:rPr lang="en-US" dirty="0">
                <a:solidFill>
                  <a:schemeClr val="tx2"/>
                </a:solidFill>
              </a:rPr>
            </a:br>
            <a:endParaRPr lang="en-US" dirty="0"/>
          </a:p>
        </p:txBody>
      </p:sp>
      <p:sp>
        <p:nvSpPr>
          <p:cNvPr id="5" name="AutoShape 5"/>
          <p:cNvSpPr>
            <a:spLocks noChangeArrowheads="1"/>
          </p:cNvSpPr>
          <p:nvPr/>
        </p:nvSpPr>
        <p:spPr bwMode="auto">
          <a:xfrm>
            <a:off x="6201509" y="1498716"/>
            <a:ext cx="2453834" cy="841836"/>
          </a:xfrm>
          <a:prstGeom prst="roundRect">
            <a:avLst/>
          </a:prstGeom>
          <a:solidFill>
            <a:srgbClr val="0070C0"/>
          </a:solidFill>
          <a:ln>
            <a:headEnd/>
            <a:tailEnd/>
          </a:ln>
        </p:spPr>
        <p:style>
          <a:lnRef idx="0">
            <a:schemeClr val="accent1"/>
          </a:lnRef>
          <a:fillRef idx="3">
            <a:schemeClr val="accent1"/>
          </a:fillRef>
          <a:effectRef idx="3">
            <a:schemeClr val="accent1"/>
          </a:effectRef>
          <a:fontRef idx="minor">
            <a:schemeClr val="lt1"/>
          </a:fontRef>
        </p:style>
        <p:txBody>
          <a:bodyPr lIns="92075" tIns="46038" rIns="92075" bIns="46038" anchor="ctr"/>
          <a:lstStyle/>
          <a:p>
            <a:pPr algn="ctr">
              <a:lnSpc>
                <a:spcPct val="90000"/>
              </a:lnSpc>
            </a:pPr>
            <a:r>
              <a:rPr lang="en-US" sz="1400" b="1" dirty="0">
                <a:solidFill>
                  <a:prstClr val="white"/>
                </a:solidFill>
              </a:rPr>
              <a:t>IM Connector</a:t>
            </a:r>
          </a:p>
          <a:p>
            <a:pPr algn="ctr">
              <a:lnSpc>
                <a:spcPct val="90000"/>
              </a:lnSpc>
            </a:pPr>
            <a:r>
              <a:rPr lang="en-US" sz="1400" b="1" dirty="0">
                <a:solidFill>
                  <a:prstClr val="white"/>
                </a:solidFill>
              </a:rPr>
              <a:t>Part of Aura 7.0.1</a:t>
            </a:r>
          </a:p>
          <a:p>
            <a:pPr algn="ctr">
              <a:lnSpc>
                <a:spcPct val="90000"/>
              </a:lnSpc>
            </a:pPr>
            <a:r>
              <a:rPr lang="en-US" sz="1400" b="1" dirty="0">
                <a:solidFill>
                  <a:prstClr val="white"/>
                </a:solidFill>
              </a:rPr>
              <a:t>(Planned)</a:t>
            </a:r>
          </a:p>
        </p:txBody>
      </p:sp>
      <p:sp>
        <p:nvSpPr>
          <p:cNvPr id="6" name="AutoShape 5"/>
          <p:cNvSpPr>
            <a:spLocks noChangeArrowheads="1"/>
          </p:cNvSpPr>
          <p:nvPr/>
        </p:nvSpPr>
        <p:spPr bwMode="auto">
          <a:xfrm>
            <a:off x="3458308" y="1498716"/>
            <a:ext cx="2743201" cy="841836"/>
          </a:xfrm>
          <a:prstGeom prst="roundRect">
            <a:avLst/>
          </a:prstGeom>
          <a:solidFill>
            <a:schemeClr val="tx2"/>
          </a:solidFill>
          <a:ln>
            <a:headEnd/>
            <a:tailEnd/>
          </a:ln>
        </p:spPr>
        <p:style>
          <a:lnRef idx="0">
            <a:schemeClr val="accent1"/>
          </a:lnRef>
          <a:fillRef idx="3">
            <a:schemeClr val="accent1"/>
          </a:fillRef>
          <a:effectRef idx="3">
            <a:schemeClr val="accent1"/>
          </a:effectRef>
          <a:fontRef idx="minor">
            <a:schemeClr val="lt1"/>
          </a:fontRef>
        </p:style>
        <p:txBody>
          <a:bodyPr lIns="92075" tIns="46038" rIns="92075" bIns="46038" anchor="ctr"/>
          <a:lstStyle/>
          <a:p>
            <a:pPr algn="ctr">
              <a:lnSpc>
                <a:spcPct val="90000"/>
              </a:lnSpc>
            </a:pPr>
            <a:r>
              <a:rPr lang="en-US" sz="1400" b="1" dirty="0">
                <a:solidFill>
                  <a:prstClr val="white"/>
                </a:solidFill>
              </a:rPr>
              <a:t>Presence Server</a:t>
            </a:r>
          </a:p>
          <a:p>
            <a:pPr algn="ctr">
              <a:lnSpc>
                <a:spcPct val="90000"/>
              </a:lnSpc>
            </a:pPr>
            <a:r>
              <a:rPr lang="en-US" sz="1400" b="1" dirty="0">
                <a:solidFill>
                  <a:prstClr val="white"/>
                </a:solidFill>
              </a:rPr>
              <a:t>Q3 2015</a:t>
            </a:r>
          </a:p>
          <a:p>
            <a:pPr algn="ctr">
              <a:lnSpc>
                <a:spcPct val="90000"/>
              </a:lnSpc>
            </a:pPr>
            <a:r>
              <a:rPr lang="en-US" sz="1400" b="1" dirty="0">
                <a:solidFill>
                  <a:prstClr val="white"/>
                </a:solidFill>
              </a:rPr>
              <a:t>Part of Aura 7.0</a:t>
            </a:r>
          </a:p>
          <a:p>
            <a:pPr algn="ctr">
              <a:lnSpc>
                <a:spcPct val="90000"/>
              </a:lnSpc>
            </a:pPr>
            <a:r>
              <a:rPr lang="en-US" sz="1400" b="1" dirty="0" smtClean="0">
                <a:solidFill>
                  <a:prstClr val="white"/>
                </a:solidFill>
              </a:rPr>
              <a:t>(GA)</a:t>
            </a:r>
            <a:endParaRPr lang="en-US" sz="1400" b="1" dirty="0">
              <a:solidFill>
                <a:prstClr val="white"/>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267561341"/>
              </p:ext>
            </p:extLst>
          </p:nvPr>
        </p:nvGraphicFramePr>
        <p:xfrm>
          <a:off x="375140" y="2469776"/>
          <a:ext cx="8305656" cy="3213001"/>
        </p:xfrm>
        <a:graphic>
          <a:graphicData uri="http://schemas.openxmlformats.org/drawingml/2006/table">
            <a:tbl>
              <a:tblPr firstRow="1" bandRow="1">
                <a:tableStyleId>{21E4AEA4-8DFA-4A89-87EB-49C32662AFE0}</a:tableStyleId>
              </a:tblPr>
              <a:tblGrid>
                <a:gridCol w="385741"/>
                <a:gridCol w="2721436"/>
                <a:gridCol w="2721436"/>
                <a:gridCol w="2477043"/>
              </a:tblGrid>
              <a:tr h="719966">
                <a:tc>
                  <a:txBody>
                    <a:bodyPr/>
                    <a:lstStyle/>
                    <a:p>
                      <a:pPr algn="ctr"/>
                      <a:r>
                        <a:rPr lang="en-US" sz="800" b="0" dirty="0" smtClean="0"/>
                        <a:t>THEME</a:t>
                      </a:r>
                      <a:endParaRPr lang="en-CA" sz="800" b="0" baseline="0" dirty="0">
                        <a:ln>
                          <a:solidFill>
                            <a:schemeClr val="bg1"/>
                          </a:solidFill>
                        </a:ln>
                        <a:effectLst/>
                        <a:latin typeface="+mn-lt"/>
                        <a:cs typeface="Times New Roman" panose="02020603050405020304" pitchFamily="18" charset="0"/>
                      </a:endParaRPr>
                    </a:p>
                  </a:txBody>
                  <a:tcPr vert="vert27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i="1" dirty="0" smtClean="0">
                          <a:solidFill>
                            <a:schemeClr val="tx1"/>
                          </a:solidFill>
                        </a:rPr>
                        <a:t>Streamlined CS1k Migrations</a:t>
                      </a:r>
                      <a:endParaRPr lang="en-US" sz="1400" b="1" i="1" baseline="0" dirty="0" smtClean="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400" b="1" i="1" dirty="0" smtClean="0">
                          <a:solidFill>
                            <a:schemeClr val="tx1"/>
                          </a:solidFill>
                        </a:rPr>
                        <a:t>Leverage</a:t>
                      </a:r>
                      <a:r>
                        <a:rPr lang="en-US" sz="1400" b="1" i="1" baseline="0" dirty="0" smtClean="0">
                          <a:solidFill>
                            <a:schemeClr val="tx1"/>
                          </a:solidFill>
                        </a:rPr>
                        <a:t> EDP for Presence</a:t>
                      </a:r>
                      <a:r>
                        <a:rPr lang="en-US" sz="1400" b="1" i="1" dirty="0" smtClean="0">
                          <a:solidFill>
                            <a:schemeClr val="tx1"/>
                          </a:solidFill>
                        </a:rPr>
                        <a:t> </a:t>
                      </a:r>
                      <a:endParaRPr lang="en-US" sz="1400" b="1" i="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ctr"/>
                      <a:r>
                        <a:rPr lang="en-US" sz="1400" b="1" i="1" dirty="0" smtClean="0">
                          <a:solidFill>
                            <a:schemeClr val="tx1"/>
                          </a:solidFill>
                        </a:rPr>
                        <a:t>IM for EDP Solutions</a:t>
                      </a:r>
                      <a:endParaRPr lang="en-US" sz="1400" b="1" i="1" dirty="0">
                        <a:solidFill>
                          <a:schemeClr val="tx1"/>
                        </a:solidFill>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1266093">
                <a:tc>
                  <a:txBody>
                    <a:bodyPr/>
                    <a:lstStyle/>
                    <a:p>
                      <a:pPr algn="ctr">
                        <a:lnSpc>
                          <a:spcPct val="90000"/>
                        </a:lnSpc>
                      </a:pPr>
                      <a:r>
                        <a:rPr lang="en-US" sz="800" b="0" dirty="0" smtClean="0">
                          <a:solidFill>
                            <a:schemeClr val="bg1"/>
                          </a:solidFill>
                        </a:rPr>
                        <a:t>BUSINESS VALUE</a:t>
                      </a:r>
                      <a:endParaRPr lang="en-CA" sz="800" b="0" baseline="0" dirty="0">
                        <a:ln>
                          <a:solidFill>
                            <a:schemeClr val="bg1"/>
                          </a:solidFill>
                        </a:ln>
                        <a:effectLst/>
                        <a:latin typeface="+mn-lt"/>
                        <a:cs typeface="Times New Roman" panose="02020603050405020304" pitchFamily="18" charset="0"/>
                      </a:endParaRPr>
                    </a:p>
                  </a:txBody>
                  <a:tcPr vert="vert27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176213" marR="0" indent="-176213" algn="l" defTabSz="914400" rtl="0" eaLnBrk="1" fontAlgn="auto" latinLnBrk="0" hangingPunct="1">
                        <a:lnSpc>
                          <a:spcPct val="100000"/>
                        </a:lnSpc>
                        <a:spcBef>
                          <a:spcPts val="800"/>
                        </a:spcBef>
                        <a:spcAft>
                          <a:spcPts val="0"/>
                        </a:spcAft>
                        <a:buClr>
                          <a:srgbClr val="CC0000"/>
                        </a:buClr>
                        <a:buSzTx/>
                        <a:buFont typeface="Arial" panose="020B0604020202020204" pitchFamily="34" charset="0"/>
                        <a:buChar char="•"/>
                        <a:tabLst/>
                        <a:defRPr/>
                      </a:pPr>
                      <a:r>
                        <a:rPr lang="en-US" sz="1400" baseline="0" dirty="0" smtClean="0"/>
                        <a:t>Easier use transitions form CS1k to Aura via better matching of park and page capabilities</a:t>
                      </a:r>
                      <a:endParaRPr lang="en-US" sz="1400" baseline="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176213" marR="0" indent="-176213" algn="l" defTabSz="914400" rtl="0" eaLnBrk="1" fontAlgn="auto" latinLnBrk="0" hangingPunct="1">
                        <a:lnSpc>
                          <a:spcPct val="100000"/>
                        </a:lnSpc>
                        <a:spcBef>
                          <a:spcPts val="800"/>
                        </a:spcBef>
                        <a:spcAft>
                          <a:spcPts val="0"/>
                        </a:spcAft>
                        <a:buClr>
                          <a:srgbClr val="CC0000"/>
                        </a:buClr>
                        <a:buSzTx/>
                        <a:buFont typeface="Arial" panose="020B0604020202020204" pitchFamily="34" charset="0"/>
                        <a:buChar char="•"/>
                        <a:tabLst/>
                        <a:defRPr/>
                      </a:pPr>
                      <a:r>
                        <a:rPr lang="en-US" sz="1400" baseline="0" dirty="0" smtClean="0"/>
                        <a:t>Scalable, secure presence offering</a:t>
                      </a:r>
                    </a:p>
                    <a:p>
                      <a:pPr marL="176213" marR="0" indent="-176213" algn="l" defTabSz="914400" rtl="0" eaLnBrk="1" fontAlgn="auto" latinLnBrk="0" hangingPunct="1">
                        <a:lnSpc>
                          <a:spcPct val="100000"/>
                        </a:lnSpc>
                        <a:spcBef>
                          <a:spcPts val="800"/>
                        </a:spcBef>
                        <a:spcAft>
                          <a:spcPts val="0"/>
                        </a:spcAft>
                        <a:buClr>
                          <a:srgbClr val="CC0000"/>
                        </a:buClr>
                        <a:buSzTx/>
                        <a:buFont typeface="Arial" panose="020B0604020202020204" pitchFamily="34" charset="0"/>
                        <a:buChar char="•"/>
                        <a:tabLst/>
                        <a:defRPr/>
                      </a:pPr>
                      <a:r>
                        <a:rPr lang="en-US" sz="1400" baseline="0" dirty="0" smtClean="0"/>
                        <a:t>Enable presence sharing among EDP snap-ins</a:t>
                      </a:r>
                      <a:endParaRPr lang="en-US" sz="1400" baseline="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176213" marR="0" indent="-176213" algn="l" defTabSz="914400" rtl="0" eaLnBrk="1" fontAlgn="auto" latinLnBrk="0" hangingPunct="1">
                        <a:lnSpc>
                          <a:spcPct val="100000"/>
                        </a:lnSpc>
                        <a:spcBef>
                          <a:spcPts val="800"/>
                        </a:spcBef>
                        <a:spcAft>
                          <a:spcPts val="0"/>
                        </a:spcAft>
                        <a:buClr>
                          <a:srgbClr val="CC0000"/>
                        </a:buClr>
                        <a:buSzTx/>
                        <a:buFont typeface="Arial" panose="020B0604020202020204" pitchFamily="34" charset="0"/>
                        <a:buChar char="•"/>
                        <a:tabLst/>
                        <a:defRPr/>
                      </a:pPr>
                      <a:r>
                        <a:rPr lang="en-US" sz="1400" baseline="0" dirty="0" smtClean="0"/>
                        <a:t>Enable IM to/from/among EDP Snap-ins</a:t>
                      </a:r>
                    </a:p>
                    <a:p>
                      <a:pPr marL="176213" marR="0" indent="-176213" algn="l" defTabSz="914400" rtl="0" eaLnBrk="1" fontAlgn="auto" latinLnBrk="0" hangingPunct="1">
                        <a:lnSpc>
                          <a:spcPct val="100000"/>
                        </a:lnSpc>
                        <a:spcBef>
                          <a:spcPts val="800"/>
                        </a:spcBef>
                        <a:spcAft>
                          <a:spcPts val="0"/>
                        </a:spcAft>
                        <a:buClr>
                          <a:srgbClr val="CC0000"/>
                        </a:buClr>
                        <a:buSzTx/>
                        <a:buFont typeface="Arial" panose="020B0604020202020204" pitchFamily="34" charset="0"/>
                        <a:buChar char="•"/>
                        <a:tabLst/>
                        <a:defRPr/>
                      </a:pPr>
                      <a:r>
                        <a:rPr lang="en-US" sz="1400" baseline="0" dirty="0" smtClean="0"/>
                        <a:t>Enhance the Presence API</a:t>
                      </a:r>
                      <a:endParaRPr lang="en-US" sz="1400" baseline="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r>
              <a:tr h="1226942">
                <a:tc>
                  <a:txBody>
                    <a:bodyPr/>
                    <a:lstStyle/>
                    <a:p>
                      <a:pPr algn="ctr">
                        <a:lnSpc>
                          <a:spcPct val="90000"/>
                        </a:lnSpc>
                      </a:pPr>
                      <a:r>
                        <a:rPr lang="en-US" sz="800" b="0" dirty="0" smtClean="0">
                          <a:solidFill>
                            <a:schemeClr val="bg1"/>
                          </a:solidFill>
                          <a:latin typeface="+mn-lt"/>
                        </a:rPr>
                        <a:t>KEY FEATURES</a:t>
                      </a:r>
                      <a:endParaRPr lang="en-CA" sz="800" b="0" baseline="0" dirty="0">
                        <a:ln>
                          <a:solidFill>
                            <a:schemeClr val="bg1"/>
                          </a:solidFill>
                        </a:ln>
                        <a:effectLst/>
                        <a:latin typeface="+mn-lt"/>
                        <a:cs typeface="Times New Roman" panose="02020603050405020304" pitchFamily="18" charset="0"/>
                      </a:endParaRPr>
                    </a:p>
                  </a:txBody>
                  <a:tcPr vert="vert270" anchor="ct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50000"/>
                      </a:schemeClr>
                    </a:solidFill>
                  </a:tcPr>
                </a:tc>
                <a:tc>
                  <a:txBody>
                    <a:bodyPr/>
                    <a:lstStyle/>
                    <a:p>
                      <a:pPr marL="176213" marR="0" indent="-176213" algn="l" defTabSz="914400" rtl="0" eaLnBrk="1" fontAlgn="auto" latinLnBrk="0" hangingPunct="1">
                        <a:lnSpc>
                          <a:spcPct val="100000"/>
                        </a:lnSpc>
                        <a:spcBef>
                          <a:spcPts val="800"/>
                        </a:spcBef>
                        <a:spcAft>
                          <a:spcPts val="0"/>
                        </a:spcAft>
                        <a:buClr>
                          <a:srgbClr val="CC0000"/>
                        </a:buClr>
                        <a:buSzTx/>
                        <a:buFont typeface="Arial" panose="020B0604020202020204" pitchFamily="34" charset="0"/>
                        <a:buChar char="•"/>
                        <a:tabLst/>
                        <a:defRPr/>
                      </a:pPr>
                      <a:r>
                        <a:rPr lang="en-US" sz="1400" baseline="0" dirty="0" smtClean="0"/>
                        <a:t>Call Park and Page</a:t>
                      </a:r>
                      <a:endParaRPr lang="en-US" sz="1400" baseline="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176213" marR="0" indent="-176213" algn="l" defTabSz="914400" rtl="0" eaLnBrk="1" fontAlgn="auto" latinLnBrk="0" hangingPunct="1">
                        <a:lnSpc>
                          <a:spcPct val="100000"/>
                        </a:lnSpc>
                        <a:spcBef>
                          <a:spcPts val="800"/>
                        </a:spcBef>
                        <a:spcAft>
                          <a:spcPts val="0"/>
                        </a:spcAft>
                        <a:buClr>
                          <a:srgbClr val="CC0000"/>
                        </a:buClr>
                        <a:buSzTx/>
                        <a:buFont typeface="Arial" panose="020B0604020202020204" pitchFamily="34" charset="0"/>
                        <a:buChar char="•"/>
                        <a:tabLst/>
                        <a:defRPr/>
                      </a:pPr>
                      <a:r>
                        <a:rPr lang="en-US" sz="1400" baseline="0" dirty="0" smtClean="0"/>
                        <a:t>Presence on EDP platform</a:t>
                      </a:r>
                    </a:p>
                    <a:p>
                      <a:pPr marL="176213" marR="0" indent="-176213" algn="l" defTabSz="914400" rtl="0" eaLnBrk="1" fontAlgn="auto" latinLnBrk="0" hangingPunct="1">
                        <a:lnSpc>
                          <a:spcPct val="100000"/>
                        </a:lnSpc>
                        <a:spcBef>
                          <a:spcPts val="800"/>
                        </a:spcBef>
                        <a:spcAft>
                          <a:spcPts val="0"/>
                        </a:spcAft>
                        <a:buClr>
                          <a:srgbClr val="CC0000"/>
                        </a:buClr>
                        <a:buSzTx/>
                        <a:buFont typeface="Arial" panose="020B0604020202020204" pitchFamily="34" charset="0"/>
                        <a:buChar char="•"/>
                        <a:tabLst/>
                        <a:defRPr/>
                      </a:pPr>
                      <a:r>
                        <a:rPr lang="en-US" sz="1400" baseline="0" dirty="0" smtClean="0"/>
                        <a:t>Presence connector  for EDP</a:t>
                      </a:r>
                      <a:endParaRPr lang="en-US" sz="1400" baseline="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c>
                  <a:txBody>
                    <a:bodyPr/>
                    <a:lstStyle/>
                    <a:p>
                      <a:pPr marL="176213" marR="0" indent="-176213" algn="l" defTabSz="914400" rtl="0" eaLnBrk="1" fontAlgn="auto" latinLnBrk="0" hangingPunct="1">
                        <a:lnSpc>
                          <a:spcPct val="100000"/>
                        </a:lnSpc>
                        <a:spcBef>
                          <a:spcPts val="800"/>
                        </a:spcBef>
                        <a:spcAft>
                          <a:spcPts val="0"/>
                        </a:spcAft>
                        <a:buClr>
                          <a:srgbClr val="CC0000"/>
                        </a:buClr>
                        <a:buSzTx/>
                        <a:buFont typeface="Arial" panose="020B0604020202020204" pitchFamily="34" charset="0"/>
                        <a:buChar char="•"/>
                        <a:tabLst/>
                        <a:defRPr/>
                      </a:pPr>
                      <a:r>
                        <a:rPr lang="en-US" sz="1400" i="0" kern="1200" baseline="0" dirty="0" smtClean="0">
                          <a:solidFill>
                            <a:schemeClr val="dk1"/>
                          </a:solidFill>
                          <a:latin typeface="+mn-lt"/>
                          <a:ea typeface="+mn-ea"/>
                          <a:cs typeface="+mn-cs"/>
                        </a:rPr>
                        <a:t>IM</a:t>
                      </a:r>
                      <a:r>
                        <a:rPr lang="en-US" sz="1400" i="1" kern="1200" baseline="0" dirty="0" smtClean="0">
                          <a:solidFill>
                            <a:schemeClr val="dk1"/>
                          </a:solidFill>
                          <a:latin typeface="+mn-lt"/>
                          <a:ea typeface="+mn-ea"/>
                          <a:cs typeface="+mn-cs"/>
                        </a:rPr>
                        <a:t> </a:t>
                      </a:r>
                      <a:r>
                        <a:rPr lang="en-US" sz="1400" kern="1200" baseline="0" dirty="0" smtClean="0">
                          <a:solidFill>
                            <a:schemeClr val="dk1"/>
                          </a:solidFill>
                          <a:latin typeface="+mn-lt"/>
                          <a:ea typeface="+mn-ea"/>
                          <a:cs typeface="+mn-cs"/>
                        </a:rPr>
                        <a:t>connector  for EDP</a:t>
                      </a:r>
                    </a:p>
                    <a:p>
                      <a:pPr marL="176213" marR="0" indent="-176213" algn="l" defTabSz="914400" rtl="0" eaLnBrk="1" fontAlgn="auto" latinLnBrk="0" hangingPunct="1">
                        <a:lnSpc>
                          <a:spcPct val="100000"/>
                        </a:lnSpc>
                        <a:spcBef>
                          <a:spcPts val="800"/>
                        </a:spcBef>
                        <a:spcAft>
                          <a:spcPts val="0"/>
                        </a:spcAft>
                        <a:buClr>
                          <a:srgbClr val="CC0000"/>
                        </a:buClr>
                        <a:buSzTx/>
                        <a:buFont typeface="Arial" panose="020B0604020202020204" pitchFamily="34" charset="0"/>
                        <a:buChar char="•"/>
                        <a:tabLst/>
                        <a:defRPr/>
                      </a:pPr>
                      <a:r>
                        <a:rPr lang="en-US" sz="1400" kern="1200" baseline="0" dirty="0" smtClean="0">
                          <a:solidFill>
                            <a:schemeClr val="dk1"/>
                          </a:solidFill>
                          <a:latin typeface="+mn-lt"/>
                          <a:ea typeface="+mn-ea"/>
                          <a:cs typeface="+mn-cs"/>
                        </a:rPr>
                        <a:t>Presence subscriptions and notifications</a:t>
                      </a:r>
                    </a:p>
                  </a:txBody>
                  <a:tcPr>
                    <a:lnL w="12700" cap="flat" cmpd="sng" algn="ctr">
                      <a:solidFill>
                        <a:schemeClr val="bg1"/>
                      </a:solidFill>
                      <a:prstDash val="solid"/>
                      <a:round/>
                      <a:headEnd type="none" w="med" len="med"/>
                      <a:tailEnd type="none" w="med" len="med"/>
                    </a:lnL>
                    <a:lnR w="12700" cmpd="sng">
                      <a:noFill/>
                    </a:lnR>
                    <a:lnT w="12700" cap="flat" cmpd="sng" algn="ctr">
                      <a:solidFill>
                        <a:schemeClr val="tx1">
                          <a:lumMod val="50000"/>
                          <a:lumOff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tx1">
                        <a:lumMod val="10000"/>
                        <a:lumOff val="90000"/>
                      </a:schemeClr>
                    </a:solidFill>
                  </a:tcPr>
                </a:tc>
              </a:tr>
            </a:tbl>
          </a:graphicData>
        </a:graphic>
      </p:graphicFrame>
      <p:sp>
        <p:nvSpPr>
          <p:cNvPr id="9" name="AutoShape 5"/>
          <p:cNvSpPr>
            <a:spLocks noChangeArrowheads="1"/>
          </p:cNvSpPr>
          <p:nvPr/>
        </p:nvSpPr>
        <p:spPr bwMode="auto">
          <a:xfrm>
            <a:off x="755146" y="1498716"/>
            <a:ext cx="2703162" cy="841836"/>
          </a:xfrm>
          <a:prstGeom prst="roundRect">
            <a:avLst/>
          </a:prstGeom>
          <a:solidFill>
            <a:schemeClr val="tx2"/>
          </a:solidFill>
          <a:ln>
            <a:headEnd/>
            <a:tailEnd/>
          </a:ln>
        </p:spPr>
        <p:style>
          <a:lnRef idx="0">
            <a:schemeClr val="accent1"/>
          </a:lnRef>
          <a:fillRef idx="3">
            <a:schemeClr val="accent1"/>
          </a:fillRef>
          <a:effectRef idx="3">
            <a:schemeClr val="accent1"/>
          </a:effectRef>
          <a:fontRef idx="minor">
            <a:schemeClr val="lt1"/>
          </a:fontRef>
        </p:style>
        <p:txBody>
          <a:bodyPr lIns="92075" tIns="46038" rIns="92075" bIns="46038" anchor="ctr"/>
          <a:lstStyle/>
          <a:p>
            <a:pPr algn="ctr">
              <a:lnSpc>
                <a:spcPct val="90000"/>
              </a:lnSpc>
            </a:pPr>
            <a:r>
              <a:rPr lang="en-US" sz="1400" b="1" dirty="0">
                <a:solidFill>
                  <a:prstClr val="white"/>
                </a:solidFill>
              </a:rPr>
              <a:t>Call Park and Page</a:t>
            </a:r>
          </a:p>
          <a:p>
            <a:pPr algn="ctr">
              <a:lnSpc>
                <a:spcPct val="90000"/>
              </a:lnSpc>
            </a:pPr>
            <a:r>
              <a:rPr lang="en-US" sz="1400" b="1" dirty="0">
                <a:solidFill>
                  <a:prstClr val="white"/>
                </a:solidFill>
              </a:rPr>
              <a:t>Q3 2015</a:t>
            </a:r>
          </a:p>
          <a:p>
            <a:pPr algn="ctr">
              <a:lnSpc>
                <a:spcPct val="90000"/>
              </a:lnSpc>
            </a:pPr>
            <a:r>
              <a:rPr lang="en-US" sz="1400" b="1" dirty="0" smtClean="0">
                <a:solidFill>
                  <a:prstClr val="white"/>
                </a:solidFill>
              </a:rPr>
              <a:t>(GA)</a:t>
            </a:r>
            <a:endParaRPr lang="en-US" sz="1400" b="1" dirty="0">
              <a:solidFill>
                <a:prstClr val="white"/>
              </a:solidFill>
            </a:endParaRPr>
          </a:p>
        </p:txBody>
      </p:sp>
    </p:spTree>
    <p:extLst>
      <p:ext uri="{BB962C8B-B14F-4D97-AF65-F5344CB8AC3E}">
        <p14:creationId xmlns:p14="http://schemas.microsoft.com/office/powerpoint/2010/main" val="292951902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434975"/>
            <a:ext cx="8686801" cy="838200"/>
          </a:xfrm>
        </p:spPr>
        <p:txBody>
          <a:bodyPr/>
          <a:lstStyle/>
          <a:p>
            <a:r>
              <a:rPr lang="en-US" dirty="0">
                <a:solidFill>
                  <a:schemeClr val="tx2"/>
                </a:solidFill>
              </a:rPr>
              <a:t> </a:t>
            </a:r>
            <a:r>
              <a:rPr lang="en-US" altLang="ko-KR" dirty="0"/>
              <a:t>Avaya Aura</a:t>
            </a:r>
            <a:r>
              <a:rPr lang="en-US" altLang="ko-KR" baseline="30000" dirty="0"/>
              <a:t>®</a:t>
            </a:r>
            <a:r>
              <a:rPr lang="en-US" altLang="ko-KR" dirty="0"/>
              <a:t> </a:t>
            </a:r>
            <a:r>
              <a:rPr lang="en-US" dirty="0" smtClean="0"/>
              <a:t>Service Pack 7.0.0.1 </a:t>
            </a:r>
            <a:r>
              <a:rPr lang="en-US" sz="2400" dirty="0" smtClean="0"/>
              <a:t>(Dec. 2015)</a:t>
            </a:r>
            <a:endParaRPr lang="en-US" sz="2400" dirty="0"/>
          </a:p>
        </p:txBody>
      </p:sp>
      <p:sp>
        <p:nvSpPr>
          <p:cNvPr id="4" name="Content Placeholder 3"/>
          <p:cNvSpPr>
            <a:spLocks noGrp="1"/>
          </p:cNvSpPr>
          <p:nvPr>
            <p:ph idx="1"/>
          </p:nvPr>
        </p:nvSpPr>
        <p:spPr/>
        <p:txBody>
          <a:bodyPr/>
          <a:lstStyle/>
          <a:p>
            <a:r>
              <a:rPr lang="en-US" dirty="0" smtClean="0"/>
              <a:t>This service pack will contain corrective content</a:t>
            </a:r>
          </a:p>
          <a:p>
            <a:r>
              <a:rPr lang="en-US" dirty="0"/>
              <a:t>W</a:t>
            </a:r>
            <a:r>
              <a:rPr lang="en-US" dirty="0" smtClean="0"/>
              <a:t>ill officially support new capacities that were included in 7.0 but required additional testing (Note: no new code changes are made in this service Pack to support these capacities).</a:t>
            </a:r>
          </a:p>
          <a:p>
            <a:pPr lvl="1"/>
            <a:r>
              <a:rPr lang="en-US" sz="2000" dirty="0">
                <a:solidFill>
                  <a:schemeClr val="tx1">
                    <a:lumMod val="90000"/>
                    <a:lumOff val="10000"/>
                  </a:schemeClr>
                </a:solidFill>
              </a:rPr>
              <a:t>Branch Session </a:t>
            </a:r>
            <a:r>
              <a:rPr lang="en-US" sz="2000" dirty="0" smtClean="0">
                <a:solidFill>
                  <a:schemeClr val="tx1">
                    <a:lumMod val="90000"/>
                    <a:lumOff val="10000"/>
                  </a:schemeClr>
                </a:solidFill>
              </a:rPr>
              <a:t>Managers supported: increased from 300 to 500</a:t>
            </a:r>
          </a:p>
          <a:p>
            <a:pPr lvl="1"/>
            <a:r>
              <a:rPr lang="en-US" sz="2000" dirty="0" smtClean="0">
                <a:solidFill>
                  <a:schemeClr val="tx1">
                    <a:lumMod val="90000"/>
                    <a:lumOff val="10000"/>
                  </a:schemeClr>
                </a:solidFill>
              </a:rPr>
              <a:t>Users per BSM (embedded): increased from 700 to 1000</a:t>
            </a:r>
          </a:p>
          <a:p>
            <a:pPr lvl="1"/>
            <a:r>
              <a:rPr lang="en-US" sz="2000" dirty="0">
                <a:solidFill>
                  <a:schemeClr val="tx1">
                    <a:lumMod val="90000"/>
                    <a:lumOff val="10000"/>
                  </a:schemeClr>
                </a:solidFill>
              </a:rPr>
              <a:t>Users per BSM </a:t>
            </a:r>
            <a:r>
              <a:rPr lang="en-US" sz="2000" dirty="0" smtClean="0">
                <a:solidFill>
                  <a:schemeClr val="tx1">
                    <a:lumMod val="90000"/>
                    <a:lumOff val="10000"/>
                  </a:schemeClr>
                </a:solidFill>
              </a:rPr>
              <a:t>(stand-alone): </a:t>
            </a:r>
            <a:r>
              <a:rPr lang="en-US" sz="2000" dirty="0">
                <a:solidFill>
                  <a:schemeClr val="tx1">
                    <a:lumMod val="90000"/>
                    <a:lumOff val="10000"/>
                  </a:schemeClr>
                </a:solidFill>
              </a:rPr>
              <a:t>increased from </a:t>
            </a:r>
            <a:r>
              <a:rPr lang="en-US" sz="2000" dirty="0" smtClean="0">
                <a:solidFill>
                  <a:schemeClr val="tx1">
                    <a:lumMod val="90000"/>
                    <a:lumOff val="10000"/>
                  </a:schemeClr>
                </a:solidFill>
              </a:rPr>
              <a:t>2000 </a:t>
            </a:r>
            <a:r>
              <a:rPr lang="en-US" sz="2000" dirty="0">
                <a:solidFill>
                  <a:schemeClr val="tx1">
                    <a:lumMod val="90000"/>
                    <a:lumOff val="10000"/>
                  </a:schemeClr>
                </a:solidFill>
              </a:rPr>
              <a:t>to 5</a:t>
            </a:r>
            <a:r>
              <a:rPr lang="en-US" sz="2000" dirty="0" smtClean="0">
                <a:solidFill>
                  <a:schemeClr val="tx1">
                    <a:lumMod val="90000"/>
                    <a:lumOff val="10000"/>
                  </a:schemeClr>
                </a:solidFill>
              </a:rPr>
              <a:t>000</a:t>
            </a:r>
          </a:p>
          <a:p>
            <a:r>
              <a:rPr lang="en-US" dirty="0" smtClean="0"/>
              <a:t>The EDP element manager in SMGR will support the EDP 3.1.1 program.</a:t>
            </a:r>
            <a:endParaRPr lang="en-US" dirty="0"/>
          </a:p>
        </p:txBody>
      </p:sp>
    </p:spTree>
    <p:extLst>
      <p:ext uri="{BB962C8B-B14F-4D97-AF65-F5344CB8AC3E}">
        <p14:creationId xmlns:p14="http://schemas.microsoft.com/office/powerpoint/2010/main" val="246209836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76800" y="81280"/>
            <a:ext cx="914400" cy="914400"/>
          </a:xfrm>
          <a:prstGeom prst="rect">
            <a:avLst/>
          </a:prstGeom>
          <a:noFill/>
        </p:spPr>
        <p:txBody>
          <a:bodyPr wrap="none" rtlCol="0">
            <a:noAutofit/>
          </a:bodyPr>
          <a:lstStyle/>
          <a:p>
            <a:pPr>
              <a:lnSpc>
                <a:spcPct val="90000"/>
              </a:lnSpc>
            </a:pPr>
            <a:endParaRPr lang="en-US" dirty="0">
              <a:solidFill>
                <a:srgbClr val="323232"/>
              </a:solidFill>
              <a:latin typeface="Arial"/>
            </a:endParaRPr>
          </a:p>
        </p:txBody>
      </p:sp>
      <p:sp>
        <p:nvSpPr>
          <p:cNvPr id="30" name="Title 1"/>
          <p:cNvSpPr>
            <a:spLocks noGrp="1"/>
          </p:cNvSpPr>
          <p:nvPr>
            <p:ph type="title"/>
          </p:nvPr>
        </p:nvSpPr>
        <p:spPr>
          <a:xfrm>
            <a:off x="237143" y="233776"/>
            <a:ext cx="8632948" cy="838200"/>
          </a:xfrm>
        </p:spPr>
        <p:txBody>
          <a:bodyPr/>
          <a:lstStyle/>
          <a:p>
            <a:r>
              <a:rPr lang="en-US" altLang="ko-KR" dirty="0"/>
              <a:t>Avaya Aura</a:t>
            </a:r>
            <a:r>
              <a:rPr lang="en-US" altLang="ko-KR" baseline="30000" dirty="0"/>
              <a:t>®</a:t>
            </a:r>
            <a:r>
              <a:rPr lang="en-US" altLang="ko-KR" dirty="0"/>
              <a:t> </a:t>
            </a:r>
            <a:r>
              <a:rPr lang="en-US" altLang="ko-KR" dirty="0" smtClean="0"/>
              <a:t>Featur</a:t>
            </a:r>
            <a:r>
              <a:rPr lang="en-US" dirty="0" smtClean="0"/>
              <a:t>e </a:t>
            </a:r>
            <a:r>
              <a:rPr lang="en-US" dirty="0"/>
              <a:t>Pack </a:t>
            </a:r>
            <a:r>
              <a:rPr lang="en-US" dirty="0" smtClean="0"/>
              <a:t>7.0.1 </a:t>
            </a:r>
            <a:r>
              <a:rPr lang="en-US" altLang="ko-KR" sz="2400" dirty="0" smtClean="0"/>
              <a:t>- </a:t>
            </a:r>
            <a:r>
              <a:rPr lang="en-US" sz="2400" dirty="0" smtClean="0"/>
              <a:t>Content Summary</a:t>
            </a:r>
            <a:endParaRPr lang="en-US" sz="2400" dirty="0"/>
          </a:p>
        </p:txBody>
      </p:sp>
      <p:sp>
        <p:nvSpPr>
          <p:cNvPr id="20" name="Rectangle 19"/>
          <p:cNvSpPr/>
          <p:nvPr/>
        </p:nvSpPr>
        <p:spPr>
          <a:xfrm>
            <a:off x="4523894" y="1384645"/>
            <a:ext cx="4438154" cy="5001867"/>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0" hangingPunct="0">
              <a:spcBef>
                <a:spcPts val="300"/>
              </a:spcBef>
              <a:buClr>
                <a:srgbClr val="C00000"/>
              </a:buClr>
              <a:buSzPct val="90000"/>
              <a:defRPr/>
            </a:pPr>
            <a:r>
              <a:rPr lang="en-US" sz="1600" b="1" dirty="0" smtClean="0">
                <a:solidFill>
                  <a:schemeClr val="tx2"/>
                </a:solidFill>
              </a:rPr>
              <a:t>New Features</a:t>
            </a:r>
          </a:p>
          <a:p>
            <a:pPr marL="171450" indent="-171450" eaLnBrk="0" hangingPunct="0">
              <a:spcBef>
                <a:spcPts val="300"/>
              </a:spcBef>
              <a:buClr>
                <a:srgbClr val="C00000"/>
              </a:buClr>
              <a:buSzPct val="90000"/>
              <a:buFont typeface="Arial" panose="020B0604020202020204" pitchFamily="34" charset="0"/>
              <a:buChar char="•"/>
              <a:defRPr/>
            </a:pPr>
            <a:r>
              <a:rPr lang="en-US" sz="1600" dirty="0" smtClean="0">
                <a:solidFill>
                  <a:schemeClr val="bg2">
                    <a:lumMod val="25000"/>
                  </a:schemeClr>
                </a:solidFill>
              </a:rPr>
              <a:t>OPUS codec support in Avaya Aura Core</a:t>
            </a:r>
          </a:p>
          <a:p>
            <a:pPr marL="171450" indent="-171450" eaLnBrk="0" hangingPunct="0">
              <a:spcBef>
                <a:spcPts val="300"/>
              </a:spcBef>
              <a:buClr>
                <a:srgbClr val="C00000"/>
              </a:buClr>
              <a:buSzPct val="90000"/>
              <a:buFont typeface="Arial" panose="020B0604020202020204" pitchFamily="34" charset="0"/>
              <a:buChar char="•"/>
              <a:defRPr/>
            </a:pPr>
            <a:r>
              <a:rPr lang="en-US" sz="1600" dirty="0" smtClean="0">
                <a:solidFill>
                  <a:schemeClr val="bg2">
                    <a:lumMod val="25000"/>
                  </a:schemeClr>
                </a:solidFill>
              </a:rPr>
              <a:t>Rich </a:t>
            </a:r>
            <a:r>
              <a:rPr lang="en-US" sz="1600" dirty="0">
                <a:solidFill>
                  <a:schemeClr val="bg2">
                    <a:lumMod val="25000"/>
                  </a:schemeClr>
                </a:solidFill>
              </a:rPr>
              <a:t>access </a:t>
            </a:r>
            <a:r>
              <a:rPr lang="en-US" sz="1600" dirty="0" smtClean="0">
                <a:solidFill>
                  <a:schemeClr val="bg2">
                    <a:lumMod val="25000"/>
                  </a:schemeClr>
                </a:solidFill>
              </a:rPr>
              <a:t>to </a:t>
            </a:r>
            <a:r>
              <a:rPr lang="en-US" sz="1600" dirty="0">
                <a:solidFill>
                  <a:schemeClr val="bg2">
                    <a:lumMod val="25000"/>
                  </a:schemeClr>
                </a:solidFill>
              </a:rPr>
              <a:t>Presence and IM functionality for EDP </a:t>
            </a:r>
            <a:r>
              <a:rPr lang="en-US" sz="1600" dirty="0" smtClean="0">
                <a:solidFill>
                  <a:schemeClr val="bg2">
                    <a:lumMod val="25000"/>
                  </a:schemeClr>
                </a:solidFill>
              </a:rPr>
              <a:t>developers,  Presence Geo-R</a:t>
            </a:r>
            <a:r>
              <a:rPr lang="en-US" sz="1600" dirty="0">
                <a:solidFill>
                  <a:schemeClr val="bg2">
                    <a:lumMod val="25000"/>
                  </a:schemeClr>
                </a:solidFill>
              </a:rPr>
              <a:t>, </a:t>
            </a:r>
            <a:r>
              <a:rPr lang="en-US" sz="1600" dirty="0" smtClean="0">
                <a:solidFill>
                  <a:schemeClr val="bg2">
                    <a:lumMod val="25000"/>
                  </a:schemeClr>
                </a:solidFill>
              </a:rPr>
              <a:t>IM </a:t>
            </a:r>
            <a:r>
              <a:rPr lang="en-US" sz="1600" dirty="0">
                <a:solidFill>
                  <a:schemeClr val="bg2">
                    <a:lumMod val="25000"/>
                  </a:schemeClr>
                </a:solidFill>
              </a:rPr>
              <a:t>Federation with </a:t>
            </a:r>
            <a:r>
              <a:rPr lang="en-US" sz="1600" dirty="0" smtClean="0">
                <a:solidFill>
                  <a:schemeClr val="bg2">
                    <a:lumMod val="25000"/>
                  </a:schemeClr>
                </a:solidFill>
              </a:rPr>
              <a:t>AMM &amp; Jabber federation</a:t>
            </a:r>
          </a:p>
          <a:p>
            <a:pPr marL="171450" indent="-171450" eaLnBrk="0" hangingPunct="0">
              <a:spcBef>
                <a:spcPts val="300"/>
              </a:spcBef>
              <a:buClr>
                <a:srgbClr val="C00000"/>
              </a:buClr>
              <a:buSzPct val="90000"/>
              <a:buFont typeface="Arial" panose="020B0604020202020204" pitchFamily="34" charset="0"/>
              <a:buChar char="•"/>
              <a:defRPr/>
            </a:pPr>
            <a:r>
              <a:rPr lang="en-US" sz="1600" dirty="0" smtClean="0">
                <a:solidFill>
                  <a:schemeClr val="bg2">
                    <a:lumMod val="25000"/>
                  </a:schemeClr>
                </a:solidFill>
              </a:rPr>
              <a:t>Optimized </a:t>
            </a:r>
            <a:r>
              <a:rPr lang="en-US" sz="1600" dirty="0">
                <a:solidFill>
                  <a:schemeClr val="bg2">
                    <a:lumMod val="25000"/>
                  </a:schemeClr>
                </a:solidFill>
              </a:rPr>
              <a:t>customer experience for </a:t>
            </a:r>
            <a:r>
              <a:rPr lang="en-US" sz="1600" dirty="0" smtClean="0">
                <a:solidFill>
                  <a:schemeClr val="bg2">
                    <a:lumMod val="25000"/>
                  </a:schemeClr>
                </a:solidFill>
              </a:rPr>
              <a:t> combined PS &amp; AMM </a:t>
            </a:r>
            <a:r>
              <a:rPr lang="en-US" sz="1600" dirty="0">
                <a:solidFill>
                  <a:schemeClr val="bg2">
                    <a:lumMod val="25000"/>
                  </a:schemeClr>
                </a:solidFill>
              </a:rPr>
              <a:t>deployments in Microsoft Lync </a:t>
            </a:r>
            <a:r>
              <a:rPr lang="en-US" sz="1600" dirty="0" smtClean="0">
                <a:solidFill>
                  <a:schemeClr val="bg2">
                    <a:lumMod val="25000"/>
                  </a:schemeClr>
                </a:solidFill>
              </a:rPr>
              <a:t>environments</a:t>
            </a:r>
          </a:p>
          <a:p>
            <a:pPr marL="166688" indent="-166688" eaLnBrk="0" hangingPunct="0">
              <a:spcBef>
                <a:spcPts val="300"/>
              </a:spcBef>
              <a:buClr>
                <a:srgbClr val="C00000"/>
              </a:buClr>
              <a:buSzPct val="90000"/>
              <a:buFont typeface="Arial" panose="020B0604020202020204" pitchFamily="34" charset="0"/>
              <a:buChar char="•"/>
              <a:defRPr/>
            </a:pPr>
            <a:r>
              <a:rPr lang="en-US" sz="1600" dirty="0" smtClean="0">
                <a:solidFill>
                  <a:schemeClr val="bg2">
                    <a:lumMod val="25000"/>
                  </a:schemeClr>
                </a:solidFill>
              </a:rPr>
              <a:t>Avaya Aura® Device Services</a:t>
            </a:r>
          </a:p>
          <a:p>
            <a:pPr marL="166688" indent="-166688" eaLnBrk="0" hangingPunct="0">
              <a:spcBef>
                <a:spcPts val="300"/>
              </a:spcBef>
              <a:buClr>
                <a:srgbClr val="C00000"/>
              </a:buClr>
              <a:buSzPct val="90000"/>
              <a:buFont typeface="Arial" panose="020B0604020202020204" pitchFamily="34" charset="0"/>
              <a:buChar char="•"/>
              <a:defRPr/>
            </a:pPr>
            <a:r>
              <a:rPr lang="en-US" sz="1600" dirty="0" smtClean="0">
                <a:solidFill>
                  <a:schemeClr val="bg2">
                    <a:lumMod val="25000"/>
                  </a:schemeClr>
                </a:solidFill>
              </a:rPr>
              <a:t>Aux-work Log in and Log out of hunt group for UC SIP endpoints</a:t>
            </a:r>
          </a:p>
          <a:p>
            <a:pPr marL="171450" indent="-171450" eaLnBrk="0" hangingPunct="0">
              <a:spcBef>
                <a:spcPts val="300"/>
              </a:spcBef>
              <a:buClr>
                <a:srgbClr val="C00000"/>
              </a:buClr>
              <a:buSzPct val="90000"/>
              <a:buFont typeface="Arial" panose="020B0604020202020204" pitchFamily="34" charset="0"/>
              <a:buChar char="•"/>
              <a:defRPr/>
            </a:pPr>
            <a:r>
              <a:rPr lang="en-US" sz="1600" dirty="0" smtClean="0">
                <a:solidFill>
                  <a:schemeClr val="bg2">
                    <a:lumMod val="25000"/>
                  </a:schemeClr>
                </a:solidFill>
              </a:rPr>
              <a:t>Priority </a:t>
            </a:r>
            <a:r>
              <a:rPr lang="en-US" sz="1600" dirty="0">
                <a:solidFill>
                  <a:schemeClr val="bg2">
                    <a:lumMod val="25000"/>
                  </a:schemeClr>
                </a:solidFill>
              </a:rPr>
              <a:t>callers (H.323</a:t>
            </a:r>
            <a:r>
              <a:rPr lang="en-US" sz="1600" dirty="0" smtClean="0">
                <a:solidFill>
                  <a:schemeClr val="bg2">
                    <a:lumMod val="25000"/>
                  </a:schemeClr>
                </a:solidFill>
              </a:rPr>
              <a:t>)</a:t>
            </a:r>
            <a:r>
              <a:rPr lang="en-US" sz="1600" dirty="0">
                <a:solidFill>
                  <a:schemeClr val="bg2">
                    <a:lumMod val="25000"/>
                  </a:schemeClr>
                </a:solidFill>
              </a:rPr>
              <a:t> </a:t>
            </a:r>
            <a:endParaRPr lang="en-US" sz="1600" dirty="0" smtClean="0">
              <a:solidFill>
                <a:schemeClr val="bg2">
                  <a:lumMod val="25000"/>
                </a:schemeClr>
              </a:solidFill>
            </a:endParaRPr>
          </a:p>
          <a:p>
            <a:pPr marL="171450" indent="-171450" eaLnBrk="0" hangingPunct="0">
              <a:spcBef>
                <a:spcPts val="300"/>
              </a:spcBef>
              <a:buClr>
                <a:srgbClr val="C00000"/>
              </a:buClr>
              <a:buSzPct val="90000"/>
              <a:buFont typeface="Arial" panose="020B0604020202020204" pitchFamily="34" charset="0"/>
              <a:buChar char="•"/>
              <a:defRPr/>
            </a:pPr>
            <a:r>
              <a:rPr lang="en-US" sz="1600" dirty="0" err="1" smtClean="0">
                <a:solidFill>
                  <a:schemeClr val="bg2">
                    <a:lumMod val="25000"/>
                  </a:schemeClr>
                </a:solidFill>
              </a:rPr>
              <a:t>ESXi</a:t>
            </a:r>
            <a:r>
              <a:rPr lang="en-US" sz="1600" dirty="0" smtClean="0">
                <a:solidFill>
                  <a:schemeClr val="bg2">
                    <a:lumMod val="25000"/>
                  </a:schemeClr>
                </a:solidFill>
              </a:rPr>
              <a:t> </a:t>
            </a:r>
            <a:r>
              <a:rPr lang="en-US" sz="1600" dirty="0">
                <a:solidFill>
                  <a:schemeClr val="bg2">
                    <a:lumMod val="25000"/>
                  </a:schemeClr>
                </a:solidFill>
              </a:rPr>
              <a:t>6 Hypervisor </a:t>
            </a:r>
            <a:r>
              <a:rPr lang="en-US" sz="1600" dirty="0" smtClean="0">
                <a:solidFill>
                  <a:schemeClr val="bg2">
                    <a:lumMod val="25000"/>
                  </a:schemeClr>
                </a:solidFill>
              </a:rPr>
              <a:t>Support (VE only)</a:t>
            </a:r>
          </a:p>
          <a:p>
            <a:pPr marL="171450" indent="-171450" eaLnBrk="0" hangingPunct="0">
              <a:spcBef>
                <a:spcPts val="300"/>
              </a:spcBef>
              <a:buClr>
                <a:srgbClr val="C00000"/>
              </a:buClr>
              <a:buSzPct val="90000"/>
              <a:buFont typeface="Arial" panose="020B0604020202020204" pitchFamily="34" charset="0"/>
              <a:buChar char="•"/>
              <a:defRPr/>
            </a:pPr>
            <a:r>
              <a:rPr lang="en-US" sz="1600" dirty="0">
                <a:solidFill>
                  <a:schemeClr val="bg2">
                    <a:lumMod val="25000"/>
                  </a:schemeClr>
                </a:solidFill>
              </a:rPr>
              <a:t>V</a:t>
            </a:r>
            <a:r>
              <a:rPr lang="en-US" sz="1600" dirty="0" smtClean="0">
                <a:solidFill>
                  <a:schemeClr val="bg2">
                    <a:lumMod val="25000"/>
                  </a:schemeClr>
                </a:solidFill>
              </a:rPr>
              <a:t>MWare Validation </a:t>
            </a:r>
            <a:r>
              <a:rPr lang="en-US" sz="1600" dirty="0">
                <a:solidFill>
                  <a:schemeClr val="bg2">
                    <a:lumMod val="25000"/>
                  </a:schemeClr>
                </a:solidFill>
              </a:rPr>
              <a:t>with latest Java release (Oracle Java or OpenJDK)</a:t>
            </a:r>
          </a:p>
          <a:p>
            <a:pPr marL="166688" indent="-166688" eaLnBrk="0" hangingPunct="0">
              <a:spcBef>
                <a:spcPts val="300"/>
              </a:spcBef>
              <a:buClr>
                <a:srgbClr val="C00000"/>
              </a:buClr>
              <a:buSzPct val="90000"/>
              <a:buFont typeface="Arial" panose="020B0604020202020204" pitchFamily="34" charset="0"/>
              <a:buChar char="•"/>
              <a:defRPr/>
            </a:pPr>
            <a:endParaRPr lang="en-US" sz="1600" dirty="0">
              <a:solidFill>
                <a:schemeClr val="tx1"/>
              </a:solidFill>
            </a:endParaRPr>
          </a:p>
          <a:p>
            <a:pPr marL="166688" indent="-166688" eaLnBrk="0" hangingPunct="0">
              <a:spcBef>
                <a:spcPts val="300"/>
              </a:spcBef>
              <a:buClr>
                <a:srgbClr val="C00000"/>
              </a:buClr>
              <a:buSzPct val="90000"/>
              <a:buFont typeface="Arial" panose="020B0604020202020204" pitchFamily="34" charset="0"/>
              <a:buChar char="•"/>
              <a:defRPr/>
            </a:pPr>
            <a:endParaRPr lang="en-US" sz="1200" dirty="0">
              <a:solidFill>
                <a:schemeClr val="accent1"/>
              </a:solidFill>
            </a:endParaRPr>
          </a:p>
          <a:p>
            <a:pPr marL="166688" indent="-166688" eaLnBrk="0" hangingPunct="0">
              <a:spcBef>
                <a:spcPts val="300"/>
              </a:spcBef>
              <a:buClr>
                <a:srgbClr val="C00000"/>
              </a:buClr>
              <a:buSzPct val="90000"/>
              <a:buFont typeface="Arial" panose="020B0604020202020204" pitchFamily="34" charset="0"/>
              <a:buChar char="•"/>
              <a:defRPr/>
            </a:pPr>
            <a:endParaRPr lang="en-US" sz="1200" dirty="0" smtClean="0">
              <a:solidFill>
                <a:schemeClr val="accent1"/>
              </a:solidFill>
            </a:endParaRPr>
          </a:p>
          <a:p>
            <a:pPr marL="166688" indent="-166688" eaLnBrk="0" hangingPunct="0">
              <a:spcBef>
                <a:spcPts val="300"/>
              </a:spcBef>
              <a:buClr>
                <a:srgbClr val="C00000"/>
              </a:buClr>
              <a:buSzPct val="90000"/>
              <a:buFont typeface="Arial" panose="020B0604020202020204" pitchFamily="34" charset="0"/>
              <a:buChar char="•"/>
              <a:defRPr/>
            </a:pPr>
            <a:endParaRPr lang="en-US" sz="1100" dirty="0" smtClean="0">
              <a:solidFill>
                <a:schemeClr val="accent1"/>
              </a:solidFill>
            </a:endParaRPr>
          </a:p>
          <a:p>
            <a:pPr eaLnBrk="0" hangingPunct="0">
              <a:spcBef>
                <a:spcPts val="300"/>
              </a:spcBef>
              <a:buClr>
                <a:srgbClr val="C00000"/>
              </a:buClr>
              <a:buSzPct val="90000"/>
              <a:defRPr/>
            </a:pPr>
            <a:endParaRPr lang="en-US" sz="1100" dirty="0" smtClean="0">
              <a:solidFill>
                <a:schemeClr val="tx2"/>
              </a:solidFill>
            </a:endParaRPr>
          </a:p>
          <a:p>
            <a:pPr marL="184150" indent="-184150" eaLnBrk="0" hangingPunct="0">
              <a:spcBef>
                <a:spcPts val="300"/>
              </a:spcBef>
              <a:buClr>
                <a:srgbClr val="C00000"/>
              </a:buClr>
              <a:buSzPct val="90000"/>
              <a:buFont typeface="Arial" panose="020B0604020202020204" pitchFamily="34" charset="0"/>
              <a:buChar char="•"/>
              <a:defRPr/>
            </a:pPr>
            <a:endParaRPr lang="en-US" sz="1100" dirty="0">
              <a:solidFill>
                <a:schemeClr val="tx2"/>
              </a:solidFill>
            </a:endParaRPr>
          </a:p>
          <a:p>
            <a:pPr marL="171450" indent="-171450" eaLnBrk="0" hangingPunct="0">
              <a:spcBef>
                <a:spcPts val="300"/>
              </a:spcBef>
              <a:buClr>
                <a:srgbClr val="C00000"/>
              </a:buClr>
              <a:buSzPct val="90000"/>
              <a:buFont typeface="Arial" panose="020B0604020202020204" pitchFamily="34" charset="0"/>
              <a:buChar char="•"/>
              <a:defRPr/>
            </a:pPr>
            <a:endParaRPr lang="en-US" sz="1100" dirty="0" smtClean="0">
              <a:solidFill>
                <a:schemeClr val="tx2"/>
              </a:solidFill>
            </a:endParaRPr>
          </a:p>
          <a:p>
            <a:pPr marL="171450" indent="-171450" eaLnBrk="0" hangingPunct="0">
              <a:spcBef>
                <a:spcPts val="300"/>
              </a:spcBef>
              <a:buClr>
                <a:srgbClr val="C00000"/>
              </a:buClr>
              <a:buSzPct val="90000"/>
              <a:buFont typeface="Arial" panose="020B0604020202020204" pitchFamily="34" charset="0"/>
              <a:buChar char="•"/>
              <a:defRPr/>
            </a:pPr>
            <a:endParaRPr lang="en-US" sz="1100" dirty="0">
              <a:solidFill>
                <a:schemeClr val="tx2"/>
              </a:solidFill>
            </a:endParaRPr>
          </a:p>
          <a:p>
            <a:pPr marL="171450" indent="-171450" eaLnBrk="0" hangingPunct="0">
              <a:spcBef>
                <a:spcPts val="300"/>
              </a:spcBef>
              <a:buClr>
                <a:srgbClr val="C00000"/>
              </a:buClr>
              <a:buSzPct val="90000"/>
              <a:buFont typeface="Arial" panose="020B0604020202020204" pitchFamily="34" charset="0"/>
              <a:buChar char="•"/>
              <a:defRPr/>
            </a:pPr>
            <a:endParaRPr lang="en-US" sz="1200" dirty="0">
              <a:solidFill>
                <a:schemeClr val="tx2"/>
              </a:solidFill>
            </a:endParaRPr>
          </a:p>
        </p:txBody>
      </p:sp>
      <p:sp>
        <p:nvSpPr>
          <p:cNvPr id="21" name="Rectangle 20"/>
          <p:cNvSpPr/>
          <p:nvPr/>
        </p:nvSpPr>
        <p:spPr>
          <a:xfrm>
            <a:off x="215894" y="1384645"/>
            <a:ext cx="4308000" cy="5032635"/>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0" hangingPunct="0">
              <a:spcBef>
                <a:spcPts val="300"/>
              </a:spcBef>
              <a:buClr>
                <a:srgbClr val="C00000"/>
              </a:buClr>
              <a:buSzPct val="90000"/>
              <a:defRPr/>
            </a:pPr>
            <a:r>
              <a:rPr lang="en-US" sz="1600" b="1" dirty="0" smtClean="0">
                <a:solidFill>
                  <a:schemeClr val="tx1"/>
                </a:solidFill>
              </a:rPr>
              <a:t>Value for Customers/Partners</a:t>
            </a:r>
            <a:endParaRPr lang="en-US" sz="1600" dirty="0" smtClean="0">
              <a:solidFill>
                <a:schemeClr val="tx1"/>
              </a:solidFill>
            </a:endParaRPr>
          </a:p>
          <a:p>
            <a:pPr marL="171450" indent="-171450" eaLnBrk="0" hangingPunct="0">
              <a:spcBef>
                <a:spcPts val="300"/>
              </a:spcBef>
              <a:buClr>
                <a:srgbClr val="C00000"/>
              </a:buClr>
              <a:buSzPct val="90000"/>
              <a:buFont typeface="Arial" panose="020B0604020202020204" pitchFamily="34" charset="0"/>
              <a:buChar char="•"/>
              <a:defRPr/>
            </a:pPr>
            <a:r>
              <a:rPr lang="en-US" sz="1600" dirty="0" smtClean="0">
                <a:solidFill>
                  <a:schemeClr val="bg2">
                    <a:lumMod val="25000"/>
                  </a:schemeClr>
                </a:solidFill>
              </a:rPr>
              <a:t>Key enabler for </a:t>
            </a:r>
            <a:r>
              <a:rPr lang="en-US" sz="1600" dirty="0">
                <a:solidFill>
                  <a:schemeClr val="bg2">
                    <a:lumMod val="25000"/>
                  </a:schemeClr>
                </a:solidFill>
              </a:rPr>
              <a:t>Avaya Communicator 3.0 </a:t>
            </a:r>
            <a:r>
              <a:rPr lang="en-US" sz="1600" dirty="0" smtClean="0">
                <a:solidFill>
                  <a:schemeClr val="bg2">
                    <a:lumMod val="25000"/>
                  </a:schemeClr>
                </a:solidFill>
              </a:rPr>
              <a:t>allowing an Enhanced </a:t>
            </a:r>
            <a:r>
              <a:rPr lang="en-US" sz="1600" dirty="0">
                <a:solidFill>
                  <a:schemeClr val="bg2">
                    <a:lumMod val="25000"/>
                  </a:schemeClr>
                </a:solidFill>
              </a:rPr>
              <a:t>User Experience for Client </a:t>
            </a:r>
            <a:r>
              <a:rPr lang="en-US" sz="1600" dirty="0" smtClean="0">
                <a:solidFill>
                  <a:schemeClr val="bg2">
                    <a:lumMod val="25000"/>
                  </a:schemeClr>
                </a:solidFill>
              </a:rPr>
              <a:t>End-Users</a:t>
            </a:r>
          </a:p>
          <a:p>
            <a:pPr marL="171450" indent="-171450" eaLnBrk="0" hangingPunct="0">
              <a:spcBef>
                <a:spcPts val="300"/>
              </a:spcBef>
              <a:buClr>
                <a:srgbClr val="C00000"/>
              </a:buClr>
              <a:buSzPct val="90000"/>
              <a:buFont typeface="Arial" panose="020B0604020202020204" pitchFamily="34" charset="0"/>
              <a:buChar char="•"/>
              <a:defRPr/>
            </a:pPr>
            <a:r>
              <a:rPr lang="en-US" sz="1600" dirty="0">
                <a:solidFill>
                  <a:schemeClr val="bg2">
                    <a:lumMod val="25000"/>
                  </a:schemeClr>
                </a:solidFill>
              </a:rPr>
              <a:t>Delivery of  several SIP feature debt items will enable greater SIP device adoption </a:t>
            </a:r>
            <a:endParaRPr lang="en-US" sz="1600" dirty="0" smtClean="0">
              <a:solidFill>
                <a:schemeClr val="bg2">
                  <a:lumMod val="25000"/>
                </a:schemeClr>
              </a:solidFill>
            </a:endParaRPr>
          </a:p>
          <a:p>
            <a:pPr marL="171450" indent="-171450" eaLnBrk="0" hangingPunct="0">
              <a:spcBef>
                <a:spcPts val="300"/>
              </a:spcBef>
              <a:buClr>
                <a:srgbClr val="C00000"/>
              </a:buClr>
              <a:buSzPct val="90000"/>
              <a:buFont typeface="Arial" panose="020B0604020202020204" pitchFamily="34" charset="0"/>
              <a:buChar char="•"/>
              <a:defRPr/>
            </a:pPr>
            <a:r>
              <a:rPr lang="en-US" sz="1600" dirty="0" smtClean="0">
                <a:solidFill>
                  <a:schemeClr val="bg2">
                    <a:lumMod val="25000"/>
                  </a:schemeClr>
                </a:solidFill>
              </a:rPr>
              <a:t>Empowering cost effective audio enabled </a:t>
            </a:r>
            <a:r>
              <a:rPr lang="en-US" sz="1600" dirty="0" err="1" smtClean="0">
                <a:solidFill>
                  <a:schemeClr val="bg2">
                    <a:lumMod val="25000"/>
                  </a:schemeClr>
                </a:solidFill>
              </a:rPr>
              <a:t>WebRTC</a:t>
            </a:r>
            <a:r>
              <a:rPr lang="en-US" sz="1600" dirty="0" smtClean="0">
                <a:solidFill>
                  <a:schemeClr val="bg2">
                    <a:lumMod val="25000"/>
                  </a:schemeClr>
                </a:solidFill>
              </a:rPr>
              <a:t> applications </a:t>
            </a:r>
            <a:r>
              <a:rPr lang="en-US" sz="1600" dirty="0">
                <a:solidFill>
                  <a:schemeClr val="bg2">
                    <a:lumMod val="25000"/>
                  </a:schemeClr>
                </a:solidFill>
              </a:rPr>
              <a:t>on EDP </a:t>
            </a:r>
            <a:endParaRPr lang="en-US" sz="1600" dirty="0" smtClean="0">
              <a:solidFill>
                <a:schemeClr val="bg2">
                  <a:lumMod val="25000"/>
                </a:schemeClr>
              </a:solidFill>
            </a:endParaRPr>
          </a:p>
          <a:p>
            <a:pPr marL="171450" indent="-171450" eaLnBrk="0" hangingPunct="0">
              <a:spcBef>
                <a:spcPts val="300"/>
              </a:spcBef>
              <a:buClr>
                <a:srgbClr val="C00000"/>
              </a:buClr>
              <a:buSzPct val="90000"/>
              <a:buFont typeface="Arial" panose="020B0604020202020204" pitchFamily="34" charset="0"/>
              <a:buChar char="•"/>
              <a:defRPr/>
            </a:pPr>
            <a:r>
              <a:rPr lang="en-US" sz="1600" dirty="0" smtClean="0">
                <a:solidFill>
                  <a:schemeClr val="bg2">
                    <a:lumMod val="25000"/>
                  </a:schemeClr>
                </a:solidFill>
              </a:rPr>
              <a:t>Key enabler for </a:t>
            </a:r>
            <a:r>
              <a:rPr lang="en-US" sz="1600" dirty="0">
                <a:solidFill>
                  <a:schemeClr val="bg2">
                    <a:lumMod val="25000"/>
                  </a:schemeClr>
                </a:solidFill>
              </a:rPr>
              <a:t>Avaya’s flagship  Messaging product : </a:t>
            </a:r>
            <a:r>
              <a:rPr lang="en-US" sz="1600" dirty="0" smtClean="0">
                <a:solidFill>
                  <a:schemeClr val="bg2">
                    <a:lumMod val="25000"/>
                  </a:schemeClr>
                </a:solidFill>
              </a:rPr>
              <a:t>AMM, including a seamless user experience allowing Lync users to see Avaya contacts and vice versa </a:t>
            </a:r>
            <a:endParaRPr lang="en-US" sz="1400" dirty="0">
              <a:solidFill>
                <a:schemeClr val="bg2">
                  <a:lumMod val="25000"/>
                </a:schemeClr>
              </a:solidFill>
            </a:endParaRPr>
          </a:p>
          <a:p>
            <a:pPr marL="171450" indent="-171450" eaLnBrk="0" hangingPunct="0">
              <a:spcBef>
                <a:spcPts val="300"/>
              </a:spcBef>
              <a:buClr>
                <a:srgbClr val="C00000"/>
              </a:buClr>
              <a:buSzPct val="90000"/>
              <a:buFont typeface="Arial" panose="020B0604020202020204" pitchFamily="34" charset="0"/>
              <a:buChar char="•"/>
              <a:defRPr/>
            </a:pPr>
            <a:endParaRPr lang="en-US" sz="1400" dirty="0">
              <a:solidFill>
                <a:schemeClr val="accent1"/>
              </a:solidFill>
            </a:endParaRPr>
          </a:p>
        </p:txBody>
      </p:sp>
      <p:grpSp>
        <p:nvGrpSpPr>
          <p:cNvPr id="2" name="Group 227"/>
          <p:cNvGrpSpPr/>
          <p:nvPr/>
        </p:nvGrpSpPr>
        <p:grpSpPr>
          <a:xfrm>
            <a:off x="4500748" y="1011250"/>
            <a:ext cx="4392488" cy="264614"/>
            <a:chOff x="-7482017" y="2440493"/>
            <a:chExt cx="2145168" cy="575299"/>
          </a:xfrm>
        </p:grpSpPr>
        <p:sp>
          <p:nvSpPr>
            <p:cNvPr id="12" name="AutoShape 269"/>
            <p:cNvSpPr>
              <a:spLocks noChangeArrowheads="1"/>
            </p:cNvSpPr>
            <p:nvPr/>
          </p:nvSpPr>
          <p:spPr bwMode="auto">
            <a:xfrm>
              <a:off x="-7482017" y="2440493"/>
              <a:ext cx="2145168" cy="575299"/>
            </a:xfrm>
            <a:prstGeom prst="roundRect">
              <a:avLst>
                <a:gd name="adj" fmla="val 9241"/>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9050" algn="ctr">
              <a:noFill/>
              <a:round/>
              <a:headEnd/>
              <a:tailEnd/>
            </a:ln>
            <a:effectLst/>
          </p:spPr>
          <p:txBody>
            <a:bodyPr wrap="none" anchor="ctr"/>
            <a:lstStyle/>
            <a:p>
              <a:pPr defTabSz="914400">
                <a:lnSpc>
                  <a:spcPct val="90000"/>
                </a:lnSpc>
                <a:defRPr/>
              </a:pPr>
              <a:endParaRPr lang="en-US" sz="1400" kern="0" dirty="0">
                <a:solidFill>
                  <a:srgbClr val="FFFFFF"/>
                </a:solidFill>
                <a:latin typeface="Arial"/>
              </a:endParaRPr>
            </a:p>
          </p:txBody>
        </p:sp>
        <p:sp>
          <p:nvSpPr>
            <p:cNvPr id="13" name="AutoShape 270"/>
            <p:cNvSpPr>
              <a:spLocks noChangeArrowheads="1"/>
            </p:cNvSpPr>
            <p:nvPr/>
          </p:nvSpPr>
          <p:spPr bwMode="auto">
            <a:xfrm>
              <a:off x="-7470713" y="2487667"/>
              <a:ext cx="2122561" cy="374818"/>
            </a:xfrm>
            <a:prstGeom prst="roundRect">
              <a:avLst>
                <a:gd name="adj" fmla="val 9241"/>
              </a:avLst>
            </a:prstGeom>
            <a:gradFill rotWithShape="1">
              <a:gsLst>
                <a:gs pos="0">
                  <a:srgbClr val="FFFFFF">
                    <a:alpha val="26999"/>
                  </a:srgbClr>
                </a:gs>
                <a:gs pos="100000">
                  <a:srgbClr val="FFFFFF">
                    <a:alpha val="0"/>
                  </a:srgbClr>
                </a:gs>
              </a:gsLst>
              <a:lin ang="5400000" scaled="1"/>
            </a:gradFill>
            <a:ln w="19050">
              <a:noFill/>
              <a:round/>
              <a:headEnd/>
              <a:tailEnd/>
            </a:ln>
          </p:spPr>
          <p:txBody>
            <a:bodyPr wrap="none" anchor="ctr"/>
            <a:lstStyle/>
            <a:p>
              <a:pPr defTabSz="914400">
                <a:lnSpc>
                  <a:spcPct val="90000"/>
                </a:lnSpc>
                <a:defRPr/>
              </a:pPr>
              <a:endParaRPr lang="en-US" sz="1400" kern="0" dirty="0">
                <a:solidFill>
                  <a:srgbClr val="FFFFFF"/>
                </a:solidFill>
                <a:latin typeface="Arial"/>
              </a:endParaRPr>
            </a:p>
          </p:txBody>
        </p:sp>
        <p:sp>
          <p:nvSpPr>
            <p:cNvPr id="14" name="Rectangle 656"/>
            <p:cNvSpPr>
              <a:spLocks noChangeArrowheads="1"/>
            </p:cNvSpPr>
            <p:nvPr/>
          </p:nvSpPr>
          <p:spPr bwMode="auto">
            <a:xfrm>
              <a:off x="-7454400" y="2557566"/>
              <a:ext cx="2089935" cy="361334"/>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b="1" dirty="0" smtClean="0">
                  <a:solidFill>
                    <a:schemeClr val="bg1"/>
                  </a:solidFill>
                </a:rPr>
                <a:t>Key Enhancements in Release</a:t>
              </a:r>
              <a:endParaRPr lang="en-US" sz="1200" b="1" dirty="0">
                <a:solidFill>
                  <a:schemeClr val="bg1"/>
                </a:solidFill>
              </a:endParaRPr>
            </a:p>
          </p:txBody>
        </p:sp>
      </p:grpSp>
      <p:grpSp>
        <p:nvGrpSpPr>
          <p:cNvPr id="4" name="Group 227"/>
          <p:cNvGrpSpPr/>
          <p:nvPr/>
        </p:nvGrpSpPr>
        <p:grpSpPr>
          <a:xfrm>
            <a:off x="215894" y="1011250"/>
            <a:ext cx="4032448" cy="264614"/>
            <a:chOff x="-7482017" y="2440493"/>
            <a:chExt cx="2145168" cy="575299"/>
          </a:xfrm>
        </p:grpSpPr>
        <p:sp>
          <p:nvSpPr>
            <p:cNvPr id="25" name="AutoShape 269"/>
            <p:cNvSpPr>
              <a:spLocks noChangeArrowheads="1"/>
            </p:cNvSpPr>
            <p:nvPr/>
          </p:nvSpPr>
          <p:spPr bwMode="auto">
            <a:xfrm>
              <a:off x="-7482017" y="2440493"/>
              <a:ext cx="2145168" cy="575299"/>
            </a:xfrm>
            <a:prstGeom prst="roundRect">
              <a:avLst>
                <a:gd name="adj" fmla="val 9241"/>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19050" algn="ctr">
              <a:noFill/>
              <a:round/>
              <a:headEnd/>
              <a:tailEnd/>
            </a:ln>
            <a:effectLst/>
          </p:spPr>
          <p:txBody>
            <a:bodyPr wrap="none" anchor="ctr"/>
            <a:lstStyle/>
            <a:p>
              <a:pPr defTabSz="914400">
                <a:lnSpc>
                  <a:spcPct val="90000"/>
                </a:lnSpc>
                <a:defRPr/>
              </a:pPr>
              <a:endParaRPr lang="en-US" sz="1400" kern="0" dirty="0">
                <a:solidFill>
                  <a:srgbClr val="FFFFFF"/>
                </a:solidFill>
                <a:latin typeface="Arial"/>
              </a:endParaRPr>
            </a:p>
          </p:txBody>
        </p:sp>
        <p:sp>
          <p:nvSpPr>
            <p:cNvPr id="26" name="AutoShape 270"/>
            <p:cNvSpPr>
              <a:spLocks noChangeArrowheads="1"/>
            </p:cNvSpPr>
            <p:nvPr/>
          </p:nvSpPr>
          <p:spPr bwMode="auto">
            <a:xfrm>
              <a:off x="-7470713" y="2487667"/>
              <a:ext cx="2122561" cy="374818"/>
            </a:xfrm>
            <a:prstGeom prst="roundRect">
              <a:avLst>
                <a:gd name="adj" fmla="val 9241"/>
              </a:avLst>
            </a:prstGeom>
            <a:gradFill rotWithShape="1">
              <a:gsLst>
                <a:gs pos="0">
                  <a:srgbClr val="FFFFFF">
                    <a:alpha val="26999"/>
                  </a:srgbClr>
                </a:gs>
                <a:gs pos="100000">
                  <a:srgbClr val="FFFFFF">
                    <a:alpha val="0"/>
                  </a:srgbClr>
                </a:gs>
              </a:gsLst>
              <a:lin ang="5400000" scaled="1"/>
            </a:gradFill>
            <a:ln w="19050">
              <a:noFill/>
              <a:round/>
              <a:headEnd/>
              <a:tailEnd/>
            </a:ln>
          </p:spPr>
          <p:txBody>
            <a:bodyPr wrap="none" anchor="ctr"/>
            <a:lstStyle/>
            <a:p>
              <a:pPr defTabSz="914400">
                <a:lnSpc>
                  <a:spcPct val="90000"/>
                </a:lnSpc>
                <a:defRPr/>
              </a:pPr>
              <a:endParaRPr lang="en-US" sz="1400" kern="0" dirty="0">
                <a:solidFill>
                  <a:srgbClr val="FFFFFF"/>
                </a:solidFill>
                <a:latin typeface="Arial"/>
              </a:endParaRPr>
            </a:p>
          </p:txBody>
        </p:sp>
        <p:sp>
          <p:nvSpPr>
            <p:cNvPr id="28" name="Rectangle 656"/>
            <p:cNvSpPr>
              <a:spLocks noChangeArrowheads="1"/>
            </p:cNvSpPr>
            <p:nvPr/>
          </p:nvSpPr>
          <p:spPr bwMode="auto">
            <a:xfrm>
              <a:off x="-7454400" y="2557566"/>
              <a:ext cx="2089935" cy="361334"/>
            </a:xfrm>
            <a:prstGeom prst="rect">
              <a:avLst/>
            </a:prstGeom>
            <a:noFill/>
            <a:ln w="9525">
              <a:noFill/>
              <a:miter lim="800000"/>
              <a:headEnd/>
              <a:tailEnd/>
            </a:ln>
          </p:spPr>
          <p:txBody>
            <a:bodyPr wrap="square" lIns="0" tIns="0" rIns="0" bIns="0" anchor="ctr">
              <a:spAutoFit/>
            </a:bodyPr>
            <a:lstStyle/>
            <a:p>
              <a:pPr algn="ctr">
                <a:lnSpc>
                  <a:spcPct val="90000"/>
                </a:lnSpc>
              </a:pPr>
              <a:r>
                <a:rPr lang="en-US" sz="1200" b="1" dirty="0" smtClean="0">
                  <a:solidFill>
                    <a:schemeClr val="bg1"/>
                  </a:solidFill>
                </a:rPr>
                <a:t>Value Proposition</a:t>
              </a:r>
              <a:endParaRPr lang="en-US" sz="1200" b="1" dirty="0">
                <a:solidFill>
                  <a:schemeClr val="bg1"/>
                </a:solidFill>
              </a:endParaRPr>
            </a:p>
          </p:txBody>
        </p:sp>
      </p:grpSp>
      <p:sp>
        <p:nvSpPr>
          <p:cNvPr id="8" name="Rectangle 7"/>
          <p:cNvSpPr/>
          <p:nvPr/>
        </p:nvSpPr>
        <p:spPr>
          <a:xfrm>
            <a:off x="267808" y="6100762"/>
            <a:ext cx="8602283" cy="428625"/>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spcBef>
                <a:spcPts val="300"/>
              </a:spcBef>
              <a:buClr>
                <a:srgbClr val="C00000"/>
              </a:buClr>
              <a:buSzPct val="90000"/>
              <a:defRPr/>
            </a:pPr>
            <a:r>
              <a:rPr lang="en-US" b="1" i="1" dirty="0">
                <a:solidFill>
                  <a:schemeClr val="bg1"/>
                </a:solidFill>
              </a:rPr>
              <a:t>Continuing to Build on the Value Proposition of Avaya Aura</a:t>
            </a:r>
            <a:r>
              <a:rPr lang="en-US" i="1" baseline="30000" dirty="0">
                <a:solidFill>
                  <a:schemeClr val="bg1"/>
                </a:solidFill>
              </a:rPr>
              <a:t> ® </a:t>
            </a:r>
            <a:r>
              <a:rPr lang="en-US" b="1" i="1" dirty="0">
                <a:solidFill>
                  <a:schemeClr val="bg1"/>
                </a:solidFill>
              </a:rPr>
              <a:t>7</a:t>
            </a:r>
          </a:p>
        </p:txBody>
      </p:sp>
    </p:spTree>
    <p:extLst>
      <p:ext uri="{BB962C8B-B14F-4D97-AF65-F5344CB8AC3E}">
        <p14:creationId xmlns:p14="http://schemas.microsoft.com/office/powerpoint/2010/main" val="289354196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2" name="Straight Connector 131"/>
          <p:cNvCxnSpPr>
            <a:endCxn id="118" idx="0"/>
          </p:cNvCxnSpPr>
          <p:nvPr/>
        </p:nvCxnSpPr>
        <p:spPr>
          <a:xfrm>
            <a:off x="6666903" y="4652366"/>
            <a:ext cx="1217100" cy="552466"/>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800121" y="2155976"/>
            <a:ext cx="260838" cy="665946"/>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1586648" y="3251352"/>
            <a:ext cx="1581151" cy="43815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16" name="Picture 115" descr="star-lines.png"/>
          <p:cNvPicPr>
            <a:picLocks noChangeAspect="1"/>
          </p:cNvPicPr>
          <p:nvPr/>
        </p:nvPicPr>
        <p:blipFill>
          <a:blip r:embed="rId3" cstate="print"/>
          <a:stretch>
            <a:fillRect/>
          </a:stretch>
        </p:blipFill>
        <p:spPr>
          <a:xfrm>
            <a:off x="2187946" y="4646070"/>
            <a:ext cx="324403" cy="378875"/>
          </a:xfrm>
          <a:prstGeom prst="rect">
            <a:avLst/>
          </a:prstGeom>
        </p:spPr>
      </p:pic>
      <p:cxnSp>
        <p:nvCxnSpPr>
          <p:cNvPr id="8" name="Straight Connector 7"/>
          <p:cNvCxnSpPr>
            <a:stCxn id="80" idx="3"/>
          </p:cNvCxnSpPr>
          <p:nvPr/>
        </p:nvCxnSpPr>
        <p:spPr>
          <a:xfrm>
            <a:off x="1878557" y="2605837"/>
            <a:ext cx="1496657" cy="43217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22472" y="2155976"/>
            <a:ext cx="1309108" cy="77329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75214" y="2155976"/>
            <a:ext cx="424907" cy="729100"/>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570002" y="1306829"/>
            <a:ext cx="1404552" cy="461665"/>
          </a:xfrm>
          <a:prstGeom prst="rect">
            <a:avLst/>
          </a:prstGeom>
          <a:noFill/>
        </p:spPr>
        <p:txBody>
          <a:bodyPr wrap="none" rtlCol="0" anchor="ctr" anchorCtr="1">
            <a:spAutoFit/>
          </a:bodyPr>
          <a:lstStyle/>
          <a:p>
            <a:pPr algn="ctr"/>
            <a:r>
              <a:rPr lang="en-US" sz="1200" b="1" dirty="0" smtClean="0"/>
              <a:t>Avaya Aura</a:t>
            </a:r>
            <a:r>
              <a:rPr lang="en-US" sz="1200" b="1" baseline="30000" dirty="0" smtClean="0">
                <a:cs typeface="Arial"/>
              </a:rPr>
              <a:t>®</a:t>
            </a:r>
            <a:r>
              <a:rPr lang="en-US" sz="1200" b="1" dirty="0" smtClean="0"/>
              <a:t/>
            </a:r>
            <a:br>
              <a:rPr lang="en-US" sz="1200" b="1" dirty="0" smtClean="0"/>
            </a:br>
            <a:r>
              <a:rPr lang="en-US" sz="1200" b="1" dirty="0" smtClean="0"/>
              <a:t>System Manager</a:t>
            </a:r>
          </a:p>
        </p:txBody>
      </p:sp>
      <p:sp>
        <p:nvSpPr>
          <p:cNvPr id="23" name="TextBox 22"/>
          <p:cNvSpPr txBox="1"/>
          <p:nvPr/>
        </p:nvSpPr>
        <p:spPr>
          <a:xfrm>
            <a:off x="2778860" y="1073555"/>
            <a:ext cx="1409332" cy="646331"/>
          </a:xfrm>
          <a:prstGeom prst="rect">
            <a:avLst/>
          </a:prstGeom>
          <a:noFill/>
        </p:spPr>
        <p:txBody>
          <a:bodyPr wrap="square" rtlCol="0" anchor="ctr" anchorCtr="1">
            <a:spAutoFit/>
          </a:bodyPr>
          <a:lstStyle/>
          <a:p>
            <a:pPr algn="ctr"/>
            <a:r>
              <a:rPr lang="en-US" sz="1200" b="1" dirty="0" smtClean="0"/>
              <a:t>Avaya Communicator Portfolio</a:t>
            </a:r>
          </a:p>
        </p:txBody>
      </p:sp>
      <p:cxnSp>
        <p:nvCxnSpPr>
          <p:cNvPr id="25" name="Straight Connector 24"/>
          <p:cNvCxnSpPr/>
          <p:nvPr/>
        </p:nvCxnSpPr>
        <p:spPr>
          <a:xfrm>
            <a:off x="4608925" y="2035046"/>
            <a:ext cx="236369" cy="660115"/>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176053" y="1040279"/>
            <a:ext cx="1950394" cy="994767"/>
          </a:xfrm>
          <a:prstGeom prst="roundRect">
            <a:avLst>
              <a:gd name="adj" fmla="val 13705"/>
            </a:avLst>
          </a:prstGeom>
          <a:noFill/>
          <a:ln w="38100">
            <a:solidFill>
              <a:srgbClr val="CC0000"/>
            </a:solidFill>
          </a:ln>
          <a:scene3d>
            <a:camera prst="orthographicFront"/>
            <a:lightRig rig="threePt" dir="t"/>
          </a:scene3d>
          <a:sp3d>
            <a:bevelT/>
          </a:sp3d>
        </p:spPr>
        <p:txBody>
          <a:bodyPr wrap="square" lIns="0" rIns="0" rtlCol="0" anchor="ctr" anchorCtr="1">
            <a:spAutoFit/>
          </a:bodyPr>
          <a:lstStyle/>
          <a:p>
            <a:pPr algn="ctr">
              <a:spcBef>
                <a:spcPts val="600"/>
              </a:spcBef>
            </a:pPr>
            <a:r>
              <a:rPr lang="en-US" sz="1400" b="1" dirty="0" smtClean="0"/>
              <a:t>Applications</a:t>
            </a:r>
          </a:p>
          <a:p>
            <a:pPr algn="ctr"/>
            <a:r>
              <a:rPr lang="en-US" sz="1000" b="1" dirty="0" smtClean="0"/>
              <a:t>Avaya Aura Presence Services</a:t>
            </a:r>
          </a:p>
          <a:p>
            <a:pPr algn="ctr"/>
            <a:r>
              <a:rPr lang="en-US" sz="1000" b="1" dirty="0" smtClean="0"/>
              <a:t>Avaya Aura Messaging</a:t>
            </a:r>
          </a:p>
          <a:p>
            <a:pPr algn="ctr"/>
            <a:r>
              <a:rPr lang="en-US" sz="1000" b="1" dirty="0" smtClean="0"/>
              <a:t>Avaya Aura Contact Center</a:t>
            </a:r>
          </a:p>
          <a:p>
            <a:pPr algn="ctr"/>
            <a:r>
              <a:rPr lang="en-US" sz="1000" b="1" dirty="0" smtClean="0"/>
              <a:t>Avaya Aura Experience Portal</a:t>
            </a:r>
          </a:p>
        </p:txBody>
      </p:sp>
      <p:cxnSp>
        <p:nvCxnSpPr>
          <p:cNvPr id="32" name="Straight Connector 31"/>
          <p:cNvCxnSpPr/>
          <p:nvPr/>
        </p:nvCxnSpPr>
        <p:spPr>
          <a:xfrm rot="16200000" flipH="1">
            <a:off x="6857199" y="1856558"/>
            <a:ext cx="233459" cy="207653"/>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7810307" y="1852273"/>
            <a:ext cx="233459" cy="207653"/>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129220" y="2256256"/>
            <a:ext cx="1401565" cy="877811"/>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666903" y="1956100"/>
            <a:ext cx="1367602" cy="815229"/>
          </a:xfrm>
          <a:prstGeom prst="rect">
            <a:avLst/>
          </a:prstGeom>
          <a:solidFill>
            <a:schemeClr val="accent1"/>
          </a:solidFill>
          <a:ln w="19050">
            <a:no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effectLst>
                  <a:outerShdw blurRad="38100" dist="38100" dir="2700000" algn="tl">
                    <a:srgbClr val="000000">
                      <a:alpha val="43137"/>
                    </a:srgbClr>
                  </a:outerShdw>
                </a:effectLst>
              </a:rPr>
              <a:t>Avaya Engagement Development Platform</a:t>
            </a:r>
          </a:p>
        </p:txBody>
      </p:sp>
      <p:sp>
        <p:nvSpPr>
          <p:cNvPr id="30" name="Oval 29"/>
          <p:cNvSpPr/>
          <p:nvPr/>
        </p:nvSpPr>
        <p:spPr>
          <a:xfrm>
            <a:off x="6258073" y="1251614"/>
            <a:ext cx="1224103" cy="635760"/>
          </a:xfrm>
          <a:prstGeom prst="ellipse">
            <a:avLst/>
          </a:prstGeom>
          <a:solidFill>
            <a:schemeClr val="tx1">
              <a:lumMod val="75000"/>
              <a:lumOff val="25000"/>
            </a:schemeClr>
          </a:solidFill>
          <a:ln w="19050">
            <a:no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100" dirty="0" smtClean="0">
                <a:effectLst>
                  <a:outerShdw blurRad="38100" dist="38100" dir="2700000" algn="tl">
                    <a:srgbClr val="000000">
                      <a:alpha val="43137"/>
                    </a:srgbClr>
                  </a:outerShdw>
                </a:effectLst>
              </a:rPr>
              <a:t>Applications and Snap-Ins</a:t>
            </a:r>
          </a:p>
        </p:txBody>
      </p:sp>
      <p:cxnSp>
        <p:nvCxnSpPr>
          <p:cNvPr id="43" name="Straight Connector 42"/>
          <p:cNvCxnSpPr>
            <a:endCxn id="19" idx="3"/>
          </p:cNvCxnSpPr>
          <p:nvPr/>
        </p:nvCxnSpPr>
        <p:spPr>
          <a:xfrm flipH="1" flipV="1">
            <a:off x="6067563" y="3188595"/>
            <a:ext cx="1229420" cy="492891"/>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271310" y="3048329"/>
            <a:ext cx="1087440" cy="671808"/>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1" idx="2"/>
          </p:cNvCxnSpPr>
          <p:nvPr/>
        </p:nvCxnSpPr>
        <p:spPr>
          <a:xfrm flipH="1">
            <a:off x="8030864" y="3048329"/>
            <a:ext cx="451386" cy="1243595"/>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6619821" y="2733695"/>
            <a:ext cx="1294185" cy="830997"/>
          </a:xfrm>
          <a:prstGeom prst="rect">
            <a:avLst/>
          </a:prstGeom>
        </p:spPr>
        <p:txBody>
          <a:bodyPr wrap="square">
            <a:spAutoFit/>
          </a:bodyPr>
          <a:lstStyle/>
          <a:p>
            <a:pPr algn="ctr"/>
            <a:r>
              <a:rPr lang="en-US" sz="1200" b="1" dirty="0" smtClean="0"/>
              <a:t>Avaya Session Boarder Controller for Enterprise</a:t>
            </a:r>
          </a:p>
        </p:txBody>
      </p:sp>
      <p:sp>
        <p:nvSpPr>
          <p:cNvPr id="57" name="Rectangle 56"/>
          <p:cNvSpPr/>
          <p:nvPr/>
        </p:nvSpPr>
        <p:spPr>
          <a:xfrm>
            <a:off x="8133615" y="3723502"/>
            <a:ext cx="575799" cy="400110"/>
          </a:xfrm>
          <a:prstGeom prst="rect">
            <a:avLst/>
          </a:prstGeom>
        </p:spPr>
        <p:txBody>
          <a:bodyPr wrap="none">
            <a:spAutoFit/>
          </a:bodyPr>
          <a:lstStyle/>
          <a:p>
            <a:pPr algn="ctr"/>
            <a:r>
              <a:rPr lang="en-US" sz="1000" dirty="0" smtClean="0"/>
              <a:t>TDM</a:t>
            </a:r>
            <a:br>
              <a:rPr lang="en-US" sz="1000" dirty="0" smtClean="0"/>
            </a:br>
            <a:r>
              <a:rPr lang="en-US" sz="1000" dirty="0" smtClean="0"/>
              <a:t>Trunks</a:t>
            </a:r>
          </a:p>
        </p:txBody>
      </p:sp>
      <p:sp>
        <p:nvSpPr>
          <p:cNvPr id="58" name="Rectangle 57"/>
          <p:cNvSpPr/>
          <p:nvPr/>
        </p:nvSpPr>
        <p:spPr>
          <a:xfrm>
            <a:off x="7632710" y="3370072"/>
            <a:ext cx="575799" cy="400110"/>
          </a:xfrm>
          <a:prstGeom prst="rect">
            <a:avLst/>
          </a:prstGeom>
        </p:spPr>
        <p:txBody>
          <a:bodyPr wrap="none">
            <a:spAutoFit/>
          </a:bodyPr>
          <a:lstStyle/>
          <a:p>
            <a:pPr algn="ctr"/>
            <a:r>
              <a:rPr lang="en-US" sz="1000" dirty="0" smtClean="0"/>
              <a:t>SIP</a:t>
            </a:r>
            <a:br>
              <a:rPr lang="en-US" sz="1000" dirty="0" smtClean="0"/>
            </a:br>
            <a:r>
              <a:rPr lang="en-US" sz="1000" dirty="0" smtClean="0"/>
              <a:t>Trunks</a:t>
            </a:r>
          </a:p>
        </p:txBody>
      </p:sp>
      <p:pic>
        <p:nvPicPr>
          <p:cNvPr id="59" name="Picture 58" descr="SBC.png"/>
          <p:cNvPicPr>
            <a:picLocks noChangeAspect="1"/>
          </p:cNvPicPr>
          <p:nvPr/>
        </p:nvPicPr>
        <p:blipFill>
          <a:blip r:embed="rId4" cstate="print"/>
          <a:stretch>
            <a:fillRect/>
          </a:stretch>
        </p:blipFill>
        <p:spPr>
          <a:xfrm>
            <a:off x="6925525" y="3557821"/>
            <a:ext cx="773138" cy="324632"/>
          </a:xfrm>
          <a:prstGeom prst="rect">
            <a:avLst/>
          </a:prstGeom>
        </p:spPr>
      </p:pic>
      <p:grpSp>
        <p:nvGrpSpPr>
          <p:cNvPr id="42" name="Group 41"/>
          <p:cNvGrpSpPr/>
          <p:nvPr/>
        </p:nvGrpSpPr>
        <p:grpSpPr>
          <a:xfrm>
            <a:off x="7884003" y="2613945"/>
            <a:ext cx="1196494" cy="591768"/>
            <a:chOff x="7035555" y="2816450"/>
            <a:chExt cx="1196494" cy="591768"/>
          </a:xfrm>
        </p:grpSpPr>
        <p:pic>
          <p:nvPicPr>
            <p:cNvPr id="40" name="Picture 39" descr="gray-cloud.png"/>
            <p:cNvPicPr>
              <a:picLocks noChangeAspect="1"/>
            </p:cNvPicPr>
            <p:nvPr/>
          </p:nvPicPr>
          <p:blipFill>
            <a:blip r:embed="rId5" cstate="print"/>
            <a:stretch>
              <a:fillRect/>
            </a:stretch>
          </p:blipFill>
          <p:spPr>
            <a:xfrm>
              <a:off x="7035555" y="2816450"/>
              <a:ext cx="1196494" cy="591768"/>
            </a:xfrm>
            <a:prstGeom prst="rect">
              <a:avLst/>
            </a:prstGeom>
          </p:spPr>
        </p:pic>
        <p:sp>
          <p:nvSpPr>
            <p:cNvPr id="41" name="TextBox 40"/>
            <p:cNvSpPr txBox="1"/>
            <p:nvPr/>
          </p:nvSpPr>
          <p:spPr>
            <a:xfrm>
              <a:off x="7336284" y="2973835"/>
              <a:ext cx="595036" cy="276999"/>
            </a:xfrm>
            <a:prstGeom prst="rect">
              <a:avLst/>
            </a:prstGeom>
            <a:noFill/>
          </p:spPr>
          <p:txBody>
            <a:bodyPr wrap="none" rtlCol="0" anchor="ctr" anchorCtr="1">
              <a:spAutoFit/>
            </a:bodyPr>
            <a:lstStyle/>
            <a:p>
              <a:pPr algn="ctr"/>
              <a:r>
                <a:rPr lang="en-US" sz="1200" b="1" dirty="0" smtClean="0">
                  <a:solidFill>
                    <a:schemeClr val="bg1"/>
                  </a:solidFill>
                  <a:effectLst>
                    <a:outerShdw blurRad="38100" dist="38100" dir="2700000" algn="tl">
                      <a:srgbClr val="000000">
                        <a:alpha val="43137"/>
                      </a:srgbClr>
                    </a:outerShdw>
                  </a:effectLst>
                </a:rPr>
                <a:t>PSTN</a:t>
              </a:r>
            </a:p>
          </p:txBody>
        </p:sp>
      </p:grpSp>
      <p:cxnSp>
        <p:nvCxnSpPr>
          <p:cNvPr id="60" name="Straight Connector 59"/>
          <p:cNvCxnSpPr/>
          <p:nvPr/>
        </p:nvCxnSpPr>
        <p:spPr>
          <a:xfrm>
            <a:off x="5645439" y="3260730"/>
            <a:ext cx="1885346" cy="1085033"/>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237929" y="3230351"/>
            <a:ext cx="1075102" cy="1346245"/>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98" idx="0"/>
          </p:cNvCxnSpPr>
          <p:nvPr/>
        </p:nvCxnSpPr>
        <p:spPr>
          <a:xfrm>
            <a:off x="4685893" y="3634005"/>
            <a:ext cx="318803" cy="828203"/>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3773735" y="3470427"/>
            <a:ext cx="26386" cy="1094095"/>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endCxn id="108" idx="0"/>
          </p:cNvCxnSpPr>
          <p:nvPr/>
        </p:nvCxnSpPr>
        <p:spPr>
          <a:xfrm flipH="1">
            <a:off x="2346887" y="3588619"/>
            <a:ext cx="955296" cy="973662"/>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1334531" y="3350499"/>
            <a:ext cx="1967652" cy="1562655"/>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2824535" y="2560016"/>
            <a:ext cx="3568781" cy="1291393"/>
            <a:chOff x="2640185" y="2995599"/>
            <a:chExt cx="3568781" cy="1291393"/>
          </a:xfrm>
        </p:grpSpPr>
        <p:pic>
          <p:nvPicPr>
            <p:cNvPr id="18" name="Picture 17" descr="blue-cloud.gif"/>
            <p:cNvPicPr>
              <a:picLocks noChangeAspect="1"/>
            </p:cNvPicPr>
            <p:nvPr/>
          </p:nvPicPr>
          <p:blipFill>
            <a:blip r:embed="rId6" cstate="print"/>
            <a:stretch>
              <a:fillRect/>
            </a:stretch>
          </p:blipFill>
          <p:spPr>
            <a:xfrm>
              <a:off x="2640185" y="2995599"/>
              <a:ext cx="3568781" cy="1291393"/>
            </a:xfrm>
            <a:prstGeom prst="rect">
              <a:avLst/>
            </a:prstGeom>
          </p:spPr>
        </p:pic>
        <p:sp>
          <p:nvSpPr>
            <p:cNvPr id="19" name="TextBox 18"/>
            <p:cNvSpPr txBox="1"/>
            <p:nvPr/>
          </p:nvSpPr>
          <p:spPr>
            <a:xfrm>
              <a:off x="3017236" y="3470289"/>
              <a:ext cx="2865977" cy="307777"/>
            </a:xfrm>
            <a:prstGeom prst="rect">
              <a:avLst/>
            </a:prstGeom>
            <a:noFill/>
          </p:spPr>
          <p:txBody>
            <a:bodyPr wrap="none" rtlCol="0" anchor="ctr" anchorCtr="1">
              <a:spAutoFit/>
            </a:bodyPr>
            <a:lstStyle/>
            <a:p>
              <a:pPr algn="ctr"/>
              <a:r>
                <a:rPr lang="en-US" sz="1400" b="1" dirty="0" smtClean="0">
                  <a:solidFill>
                    <a:schemeClr val="bg1"/>
                  </a:solidFill>
                  <a:effectLst>
                    <a:outerShdw blurRad="38100" dist="38100" dir="2700000" algn="tl">
                      <a:srgbClr val="000000">
                        <a:alpha val="43137"/>
                      </a:srgbClr>
                    </a:outerShdw>
                  </a:effectLst>
                </a:rPr>
                <a:t>Avaya Aura</a:t>
              </a:r>
              <a:r>
                <a:rPr lang="en-US" sz="1400" b="1" baseline="30000" dirty="0" smtClean="0">
                  <a:solidFill>
                    <a:schemeClr val="bg1"/>
                  </a:solidFill>
                  <a:effectLst>
                    <a:outerShdw blurRad="38100" dist="38100" dir="2700000" algn="tl">
                      <a:srgbClr val="000000">
                        <a:alpha val="43137"/>
                      </a:srgbClr>
                    </a:outerShdw>
                  </a:effectLst>
                  <a:latin typeface="Arial"/>
                  <a:cs typeface="Arial"/>
                </a:rPr>
                <a:t>®</a:t>
              </a:r>
              <a:r>
                <a:rPr lang="en-US" sz="1400" b="1" dirty="0" smtClean="0">
                  <a:solidFill>
                    <a:schemeClr val="bg1"/>
                  </a:solidFill>
                  <a:effectLst>
                    <a:outerShdw blurRad="38100" dist="38100" dir="2700000" algn="tl">
                      <a:srgbClr val="000000">
                        <a:alpha val="43137"/>
                      </a:srgbClr>
                    </a:outerShdw>
                  </a:effectLst>
                </a:rPr>
                <a:t> Session Manager</a:t>
              </a:r>
            </a:p>
          </p:txBody>
        </p:sp>
      </p:grpSp>
      <p:pic>
        <p:nvPicPr>
          <p:cNvPr id="81" name="Picture 80" descr="gateway.png"/>
          <p:cNvPicPr>
            <a:picLocks noChangeAspect="1"/>
          </p:cNvPicPr>
          <p:nvPr/>
        </p:nvPicPr>
        <p:blipFill>
          <a:blip r:embed="rId7" cstate="print"/>
          <a:stretch>
            <a:fillRect/>
          </a:stretch>
        </p:blipFill>
        <p:spPr>
          <a:xfrm>
            <a:off x="7380189" y="4105009"/>
            <a:ext cx="1118664" cy="423869"/>
          </a:xfrm>
          <a:prstGeom prst="rect">
            <a:avLst/>
          </a:prstGeom>
        </p:spPr>
      </p:pic>
      <p:sp>
        <p:nvSpPr>
          <p:cNvPr id="82" name="Rectangle 81"/>
          <p:cNvSpPr/>
          <p:nvPr/>
        </p:nvSpPr>
        <p:spPr>
          <a:xfrm>
            <a:off x="7519248" y="4427675"/>
            <a:ext cx="1200893" cy="646331"/>
          </a:xfrm>
          <a:prstGeom prst="rect">
            <a:avLst/>
          </a:prstGeom>
        </p:spPr>
        <p:txBody>
          <a:bodyPr wrap="square">
            <a:spAutoFit/>
          </a:bodyPr>
          <a:lstStyle/>
          <a:p>
            <a:pPr algn="ctr"/>
            <a:r>
              <a:rPr lang="en-US" sz="1200" b="1" dirty="0" smtClean="0"/>
              <a:t>Avaya G Series Gateway</a:t>
            </a:r>
          </a:p>
        </p:txBody>
      </p:sp>
      <p:grpSp>
        <p:nvGrpSpPr>
          <p:cNvPr id="91" name="Group 90"/>
          <p:cNvGrpSpPr/>
          <p:nvPr/>
        </p:nvGrpSpPr>
        <p:grpSpPr>
          <a:xfrm>
            <a:off x="5972035" y="4652367"/>
            <a:ext cx="640913" cy="489388"/>
            <a:chOff x="6225536" y="5252932"/>
            <a:chExt cx="640913" cy="489388"/>
          </a:xfrm>
        </p:grpSpPr>
        <p:cxnSp>
          <p:nvCxnSpPr>
            <p:cNvPr id="84" name="Straight Connector 83"/>
            <p:cNvCxnSpPr/>
            <p:nvPr/>
          </p:nvCxnSpPr>
          <p:spPr>
            <a:xfrm rot="5400000">
              <a:off x="6637848" y="5513718"/>
              <a:ext cx="457200" cy="3"/>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5996938" y="5481530"/>
              <a:ext cx="457200" cy="3"/>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86" name="Rectangle 85"/>
          <p:cNvSpPr/>
          <p:nvPr/>
        </p:nvSpPr>
        <p:spPr>
          <a:xfrm>
            <a:off x="4350104" y="5550221"/>
            <a:ext cx="1269002" cy="276999"/>
          </a:xfrm>
          <a:prstGeom prst="rect">
            <a:avLst/>
          </a:prstGeom>
        </p:spPr>
        <p:txBody>
          <a:bodyPr wrap="none">
            <a:spAutoFit/>
          </a:bodyPr>
          <a:lstStyle/>
          <a:p>
            <a:pPr algn="ctr"/>
            <a:r>
              <a:rPr lang="en-US" sz="1200" b="1" dirty="0" smtClean="0"/>
              <a:t>Avaya CS 1000</a:t>
            </a:r>
          </a:p>
        </p:txBody>
      </p:sp>
      <p:sp>
        <p:nvSpPr>
          <p:cNvPr id="87" name="TextBox 86"/>
          <p:cNvSpPr txBox="1"/>
          <p:nvPr/>
        </p:nvSpPr>
        <p:spPr>
          <a:xfrm>
            <a:off x="5603993" y="5327540"/>
            <a:ext cx="1348446" cy="646331"/>
          </a:xfrm>
          <a:prstGeom prst="rect">
            <a:avLst/>
          </a:prstGeom>
          <a:noFill/>
        </p:spPr>
        <p:txBody>
          <a:bodyPr wrap="none" rtlCol="0" anchor="ctr" anchorCtr="1">
            <a:spAutoFit/>
          </a:bodyPr>
          <a:lstStyle/>
          <a:p>
            <a:pPr algn="ctr"/>
            <a:r>
              <a:rPr lang="en-US" sz="1200" b="1" dirty="0" smtClean="0"/>
              <a:t>Avaya Aura</a:t>
            </a:r>
            <a:r>
              <a:rPr lang="en-US" sz="1200" b="1" baseline="30000" dirty="0" smtClean="0">
                <a:cs typeface="Arial"/>
              </a:rPr>
              <a:t>®</a:t>
            </a:r>
            <a:r>
              <a:rPr lang="en-US" sz="1200" b="1" dirty="0" smtClean="0"/>
              <a:t/>
            </a:r>
            <a:br>
              <a:rPr lang="en-US" sz="1200" b="1" dirty="0" smtClean="0"/>
            </a:br>
            <a:r>
              <a:rPr lang="en-US" sz="1200" b="1" dirty="0" smtClean="0"/>
              <a:t>Communication</a:t>
            </a:r>
            <a:br>
              <a:rPr lang="en-US" sz="1200" b="1" dirty="0" smtClean="0"/>
            </a:br>
            <a:r>
              <a:rPr lang="en-US" sz="1200" b="1" dirty="0" smtClean="0"/>
              <a:t>Manager</a:t>
            </a:r>
          </a:p>
        </p:txBody>
      </p:sp>
      <p:pic>
        <p:nvPicPr>
          <p:cNvPr id="88" name="Picture 87" descr="CMphone.png"/>
          <p:cNvPicPr>
            <a:picLocks noChangeAspect="1"/>
          </p:cNvPicPr>
          <p:nvPr/>
        </p:nvPicPr>
        <p:blipFill>
          <a:blip r:embed="rId8" cstate="print"/>
          <a:stretch>
            <a:fillRect/>
          </a:stretch>
        </p:blipFill>
        <p:spPr>
          <a:xfrm>
            <a:off x="5655438" y="4871180"/>
            <a:ext cx="501070" cy="432742"/>
          </a:xfrm>
          <a:prstGeom prst="rect">
            <a:avLst/>
          </a:prstGeom>
        </p:spPr>
      </p:pic>
      <p:pic>
        <p:nvPicPr>
          <p:cNvPr id="89" name="Picture 88" descr="server.png"/>
          <p:cNvPicPr>
            <a:picLocks noChangeAspect="1"/>
          </p:cNvPicPr>
          <p:nvPr/>
        </p:nvPicPr>
        <p:blipFill>
          <a:blip r:embed="rId9" cstate="print"/>
          <a:stretch>
            <a:fillRect/>
          </a:stretch>
        </p:blipFill>
        <p:spPr>
          <a:xfrm>
            <a:off x="5705657" y="4430376"/>
            <a:ext cx="1148018" cy="323688"/>
          </a:xfrm>
          <a:prstGeom prst="rect">
            <a:avLst/>
          </a:prstGeom>
        </p:spPr>
      </p:pic>
      <p:pic>
        <p:nvPicPr>
          <p:cNvPr id="90" name="Picture 89" descr="CMphone.png"/>
          <p:cNvPicPr>
            <a:picLocks noChangeAspect="1"/>
          </p:cNvPicPr>
          <p:nvPr/>
        </p:nvPicPr>
        <p:blipFill>
          <a:blip r:embed="rId8" cstate="print"/>
          <a:stretch>
            <a:fillRect/>
          </a:stretch>
        </p:blipFill>
        <p:spPr>
          <a:xfrm>
            <a:off x="6313031" y="4871180"/>
            <a:ext cx="501070" cy="432742"/>
          </a:xfrm>
          <a:prstGeom prst="rect">
            <a:avLst/>
          </a:prstGeom>
        </p:spPr>
      </p:pic>
      <p:grpSp>
        <p:nvGrpSpPr>
          <p:cNvPr id="92" name="Group 91"/>
          <p:cNvGrpSpPr/>
          <p:nvPr/>
        </p:nvGrpSpPr>
        <p:grpSpPr>
          <a:xfrm>
            <a:off x="4683514" y="4850631"/>
            <a:ext cx="640913" cy="489388"/>
            <a:chOff x="6254111" y="5376757"/>
            <a:chExt cx="640913" cy="489388"/>
          </a:xfrm>
        </p:grpSpPr>
        <p:cxnSp>
          <p:nvCxnSpPr>
            <p:cNvPr id="93" name="Straight Connector 92"/>
            <p:cNvCxnSpPr/>
            <p:nvPr/>
          </p:nvCxnSpPr>
          <p:spPr>
            <a:xfrm rot="5400000">
              <a:off x="6666423" y="5637543"/>
              <a:ext cx="457200" cy="3"/>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5400000">
              <a:off x="6025513" y="5605355"/>
              <a:ext cx="457200" cy="3"/>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3436566" y="4841627"/>
            <a:ext cx="640913" cy="489388"/>
            <a:chOff x="6263636" y="5262457"/>
            <a:chExt cx="640913" cy="489388"/>
          </a:xfrm>
        </p:grpSpPr>
        <p:cxnSp>
          <p:nvCxnSpPr>
            <p:cNvPr id="96" name="Straight Connector 95"/>
            <p:cNvCxnSpPr/>
            <p:nvPr/>
          </p:nvCxnSpPr>
          <p:spPr>
            <a:xfrm rot="5400000">
              <a:off x="6675948" y="5523243"/>
              <a:ext cx="457200" cy="3"/>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5400000">
              <a:off x="6035038" y="5491055"/>
              <a:ext cx="457200" cy="3"/>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98" name="Picture 97" descr="CM1000.png"/>
          <p:cNvPicPr>
            <a:picLocks noChangeAspect="1"/>
          </p:cNvPicPr>
          <p:nvPr/>
        </p:nvPicPr>
        <p:blipFill>
          <a:blip r:embed="rId10" cstate="print"/>
          <a:stretch>
            <a:fillRect/>
          </a:stretch>
        </p:blipFill>
        <p:spPr>
          <a:xfrm>
            <a:off x="4429925" y="4462208"/>
            <a:ext cx="1149542" cy="572618"/>
          </a:xfrm>
          <a:prstGeom prst="rect">
            <a:avLst/>
          </a:prstGeom>
        </p:spPr>
      </p:pic>
      <p:pic>
        <p:nvPicPr>
          <p:cNvPr id="99" name="Picture 98" descr="CS1000phone.png"/>
          <p:cNvPicPr>
            <a:picLocks noChangeAspect="1"/>
          </p:cNvPicPr>
          <p:nvPr/>
        </p:nvPicPr>
        <p:blipFill>
          <a:blip r:embed="rId11" cstate="print"/>
          <a:stretch>
            <a:fillRect/>
          </a:stretch>
        </p:blipFill>
        <p:spPr>
          <a:xfrm>
            <a:off x="4417849" y="5125709"/>
            <a:ext cx="418783" cy="405696"/>
          </a:xfrm>
          <a:prstGeom prst="rect">
            <a:avLst/>
          </a:prstGeom>
        </p:spPr>
      </p:pic>
      <p:pic>
        <p:nvPicPr>
          <p:cNvPr id="100" name="Picture 99" descr="CS1000phone.png"/>
          <p:cNvPicPr>
            <a:picLocks noChangeAspect="1"/>
          </p:cNvPicPr>
          <p:nvPr/>
        </p:nvPicPr>
        <p:blipFill>
          <a:blip r:embed="rId11" cstate="print"/>
          <a:stretch>
            <a:fillRect/>
          </a:stretch>
        </p:blipFill>
        <p:spPr>
          <a:xfrm>
            <a:off x="5065338" y="5125709"/>
            <a:ext cx="418783" cy="405696"/>
          </a:xfrm>
          <a:prstGeom prst="rect">
            <a:avLst/>
          </a:prstGeom>
        </p:spPr>
      </p:pic>
      <p:pic>
        <p:nvPicPr>
          <p:cNvPr id="101" name="Picture 100" descr="server2.png"/>
          <p:cNvPicPr>
            <a:picLocks noChangeAspect="1"/>
          </p:cNvPicPr>
          <p:nvPr/>
        </p:nvPicPr>
        <p:blipFill>
          <a:blip r:embed="rId12" cstate="print"/>
          <a:stretch>
            <a:fillRect/>
          </a:stretch>
        </p:blipFill>
        <p:spPr>
          <a:xfrm>
            <a:off x="3182396" y="4436159"/>
            <a:ext cx="1138371" cy="547625"/>
          </a:xfrm>
          <a:prstGeom prst="rect">
            <a:avLst/>
          </a:prstGeom>
        </p:spPr>
      </p:pic>
      <p:pic>
        <p:nvPicPr>
          <p:cNvPr id="102" name="Picture 101" descr="SRemote-phone.png"/>
          <p:cNvPicPr>
            <a:picLocks noChangeAspect="1"/>
          </p:cNvPicPr>
          <p:nvPr/>
        </p:nvPicPr>
        <p:blipFill>
          <a:blip r:embed="rId13" cstate="print"/>
          <a:stretch>
            <a:fillRect/>
          </a:stretch>
        </p:blipFill>
        <p:spPr>
          <a:xfrm>
            <a:off x="3835630" y="5087104"/>
            <a:ext cx="420035" cy="390336"/>
          </a:xfrm>
          <a:prstGeom prst="rect">
            <a:avLst/>
          </a:prstGeom>
        </p:spPr>
      </p:pic>
      <p:pic>
        <p:nvPicPr>
          <p:cNvPr id="103" name="Picture 102" descr="SRemote-phone.png"/>
          <p:cNvPicPr>
            <a:picLocks noChangeAspect="1"/>
          </p:cNvPicPr>
          <p:nvPr/>
        </p:nvPicPr>
        <p:blipFill>
          <a:blip r:embed="rId13" cstate="print"/>
          <a:stretch>
            <a:fillRect/>
          </a:stretch>
        </p:blipFill>
        <p:spPr>
          <a:xfrm>
            <a:off x="3190207" y="5087104"/>
            <a:ext cx="420035" cy="390336"/>
          </a:xfrm>
          <a:prstGeom prst="rect">
            <a:avLst/>
          </a:prstGeom>
        </p:spPr>
      </p:pic>
      <p:sp>
        <p:nvSpPr>
          <p:cNvPr id="104" name="TextBox 103"/>
          <p:cNvSpPr txBox="1"/>
          <p:nvPr/>
        </p:nvSpPr>
        <p:spPr>
          <a:xfrm>
            <a:off x="3125639" y="5502170"/>
            <a:ext cx="1210588" cy="646331"/>
          </a:xfrm>
          <a:prstGeom prst="rect">
            <a:avLst/>
          </a:prstGeom>
          <a:noFill/>
        </p:spPr>
        <p:txBody>
          <a:bodyPr wrap="none" rtlCol="0" anchor="ctr" anchorCtr="1">
            <a:spAutoFit/>
          </a:bodyPr>
          <a:lstStyle/>
          <a:p>
            <a:pPr algn="ctr"/>
            <a:r>
              <a:rPr lang="en-US" sz="1200" b="1" dirty="0" smtClean="0"/>
              <a:t>Avaya Aura</a:t>
            </a:r>
            <a:r>
              <a:rPr lang="en-US" sz="1200" b="1" baseline="30000" dirty="0" smtClean="0">
                <a:cs typeface="Arial"/>
              </a:rPr>
              <a:t>®</a:t>
            </a:r>
            <a:r>
              <a:rPr lang="en-US" sz="1200" b="1" dirty="0" smtClean="0"/>
              <a:t/>
            </a:r>
            <a:br>
              <a:rPr lang="en-US" sz="1200" b="1" dirty="0" smtClean="0"/>
            </a:br>
            <a:r>
              <a:rPr lang="en-US" sz="1200" b="1" dirty="0" smtClean="0"/>
              <a:t>for Survivable</a:t>
            </a:r>
            <a:br>
              <a:rPr lang="en-US" sz="1200" b="1" dirty="0" smtClean="0"/>
            </a:br>
            <a:r>
              <a:rPr lang="en-US" sz="1200" b="1" dirty="0" smtClean="0"/>
              <a:t>Remote</a:t>
            </a:r>
          </a:p>
        </p:txBody>
      </p:sp>
      <p:sp>
        <p:nvSpPr>
          <p:cNvPr id="105" name="TextBox 104"/>
          <p:cNvSpPr txBox="1"/>
          <p:nvPr/>
        </p:nvSpPr>
        <p:spPr>
          <a:xfrm>
            <a:off x="1711651" y="5568286"/>
            <a:ext cx="1242649" cy="276999"/>
          </a:xfrm>
          <a:prstGeom prst="rect">
            <a:avLst/>
          </a:prstGeom>
          <a:noFill/>
        </p:spPr>
        <p:txBody>
          <a:bodyPr wrap="none" rtlCol="0" anchor="ctr" anchorCtr="1">
            <a:spAutoFit/>
          </a:bodyPr>
          <a:lstStyle/>
          <a:p>
            <a:pPr algn="ctr"/>
            <a:r>
              <a:rPr lang="en-US" sz="1200" b="1" dirty="0" smtClean="0"/>
              <a:t>3</a:t>
            </a:r>
            <a:r>
              <a:rPr lang="en-US" sz="1200" b="1" baseline="30000" dirty="0" smtClean="0"/>
              <a:t>rd</a:t>
            </a:r>
            <a:r>
              <a:rPr lang="en-US" sz="1200" b="1" dirty="0" smtClean="0"/>
              <a:t> Party PBXs</a:t>
            </a:r>
          </a:p>
        </p:txBody>
      </p:sp>
      <p:pic>
        <p:nvPicPr>
          <p:cNvPr id="108" name="Picture 107" descr="PBX.png"/>
          <p:cNvPicPr>
            <a:picLocks noChangeAspect="1"/>
          </p:cNvPicPr>
          <p:nvPr/>
        </p:nvPicPr>
        <p:blipFill>
          <a:blip r:embed="rId14" cstate="print"/>
          <a:stretch>
            <a:fillRect/>
          </a:stretch>
        </p:blipFill>
        <p:spPr>
          <a:xfrm>
            <a:off x="2064097" y="4562281"/>
            <a:ext cx="565580" cy="137110"/>
          </a:xfrm>
          <a:prstGeom prst="rect">
            <a:avLst/>
          </a:prstGeom>
        </p:spPr>
      </p:pic>
      <p:pic>
        <p:nvPicPr>
          <p:cNvPr id="109" name="Picture 108" descr="PBX.png"/>
          <p:cNvPicPr>
            <a:picLocks noChangeAspect="1"/>
          </p:cNvPicPr>
          <p:nvPr/>
        </p:nvPicPr>
        <p:blipFill>
          <a:blip r:embed="rId14" cstate="print"/>
          <a:stretch>
            <a:fillRect/>
          </a:stretch>
        </p:blipFill>
        <p:spPr>
          <a:xfrm>
            <a:off x="1655471" y="4743218"/>
            <a:ext cx="565580" cy="137110"/>
          </a:xfrm>
          <a:prstGeom prst="rect">
            <a:avLst/>
          </a:prstGeom>
        </p:spPr>
      </p:pic>
      <p:pic>
        <p:nvPicPr>
          <p:cNvPr id="111" name="Picture 110" descr="PBX.png"/>
          <p:cNvPicPr>
            <a:picLocks noChangeAspect="1"/>
          </p:cNvPicPr>
          <p:nvPr/>
        </p:nvPicPr>
        <p:blipFill>
          <a:blip r:embed="rId14" cstate="print"/>
          <a:stretch>
            <a:fillRect/>
          </a:stretch>
        </p:blipFill>
        <p:spPr>
          <a:xfrm>
            <a:off x="2473939" y="4743218"/>
            <a:ext cx="565580" cy="137110"/>
          </a:xfrm>
          <a:prstGeom prst="rect">
            <a:avLst/>
          </a:prstGeom>
        </p:spPr>
      </p:pic>
      <p:grpSp>
        <p:nvGrpSpPr>
          <p:cNvPr id="113" name="Group 112"/>
          <p:cNvGrpSpPr/>
          <p:nvPr/>
        </p:nvGrpSpPr>
        <p:grpSpPr>
          <a:xfrm>
            <a:off x="2043488" y="5069166"/>
            <a:ext cx="640913" cy="312797"/>
            <a:chOff x="6244586" y="5110485"/>
            <a:chExt cx="640913" cy="489385"/>
          </a:xfrm>
        </p:grpSpPr>
        <p:cxnSp>
          <p:nvCxnSpPr>
            <p:cNvPr id="114" name="Straight Connector 113"/>
            <p:cNvCxnSpPr/>
            <p:nvPr/>
          </p:nvCxnSpPr>
          <p:spPr>
            <a:xfrm rot="5400000">
              <a:off x="6656899" y="5371269"/>
              <a:ext cx="457198" cy="3"/>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rot="5400000">
              <a:off x="6015989" y="5339082"/>
              <a:ext cx="457198" cy="3"/>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6" name="Picture 105" descr="PBXphone.png"/>
          <p:cNvPicPr>
            <a:picLocks noChangeAspect="1"/>
          </p:cNvPicPr>
          <p:nvPr/>
        </p:nvPicPr>
        <p:blipFill>
          <a:blip r:embed="rId15" cstate="print"/>
          <a:stretch>
            <a:fillRect/>
          </a:stretch>
        </p:blipFill>
        <p:spPr>
          <a:xfrm>
            <a:off x="1770754" y="5239749"/>
            <a:ext cx="417565" cy="316469"/>
          </a:xfrm>
          <a:prstGeom prst="rect">
            <a:avLst/>
          </a:prstGeom>
        </p:spPr>
      </p:pic>
      <p:pic>
        <p:nvPicPr>
          <p:cNvPr id="107" name="Picture 106" descr="PBXphone.png"/>
          <p:cNvPicPr>
            <a:picLocks noChangeAspect="1"/>
          </p:cNvPicPr>
          <p:nvPr/>
        </p:nvPicPr>
        <p:blipFill>
          <a:blip r:embed="rId15" cstate="print"/>
          <a:stretch>
            <a:fillRect/>
          </a:stretch>
        </p:blipFill>
        <p:spPr>
          <a:xfrm>
            <a:off x="2422248" y="5239749"/>
            <a:ext cx="417565" cy="316469"/>
          </a:xfrm>
          <a:prstGeom prst="rect">
            <a:avLst/>
          </a:prstGeom>
        </p:spPr>
      </p:pic>
      <p:pic>
        <p:nvPicPr>
          <p:cNvPr id="110" name="Picture 109" descr="PBX.png"/>
          <p:cNvPicPr>
            <a:picLocks noChangeAspect="1"/>
          </p:cNvPicPr>
          <p:nvPr/>
        </p:nvPicPr>
        <p:blipFill>
          <a:blip r:embed="rId14" cstate="print"/>
          <a:stretch>
            <a:fillRect/>
          </a:stretch>
        </p:blipFill>
        <p:spPr>
          <a:xfrm>
            <a:off x="1742297" y="4972123"/>
            <a:ext cx="565580" cy="137110"/>
          </a:xfrm>
          <a:prstGeom prst="rect">
            <a:avLst/>
          </a:prstGeom>
        </p:spPr>
      </p:pic>
      <p:pic>
        <p:nvPicPr>
          <p:cNvPr id="112" name="Picture 111" descr="PBX.png"/>
          <p:cNvPicPr>
            <a:picLocks noChangeAspect="1"/>
          </p:cNvPicPr>
          <p:nvPr/>
        </p:nvPicPr>
        <p:blipFill>
          <a:blip r:embed="rId14" cstate="print"/>
          <a:stretch>
            <a:fillRect/>
          </a:stretch>
        </p:blipFill>
        <p:spPr>
          <a:xfrm>
            <a:off x="2389543" y="4972123"/>
            <a:ext cx="565580" cy="137110"/>
          </a:xfrm>
          <a:prstGeom prst="rect">
            <a:avLst/>
          </a:prstGeom>
        </p:spPr>
      </p:pic>
      <p:sp>
        <p:nvSpPr>
          <p:cNvPr id="117" name="TextBox 116"/>
          <p:cNvSpPr txBox="1"/>
          <p:nvPr/>
        </p:nvSpPr>
        <p:spPr>
          <a:xfrm>
            <a:off x="2055637" y="6023402"/>
            <a:ext cx="1211037" cy="461665"/>
          </a:xfrm>
          <a:prstGeom prst="rect">
            <a:avLst/>
          </a:prstGeom>
          <a:noFill/>
        </p:spPr>
        <p:txBody>
          <a:bodyPr wrap="none" rtlCol="0" anchor="ctr" anchorCtr="1">
            <a:spAutoFit/>
          </a:bodyPr>
          <a:lstStyle/>
          <a:p>
            <a:pPr algn="ctr"/>
            <a:r>
              <a:rPr lang="en-US" sz="1200" b="1" dirty="0" smtClean="0"/>
              <a:t>Avaya</a:t>
            </a:r>
            <a:br>
              <a:rPr lang="en-US" sz="1200" b="1" dirty="0" smtClean="0"/>
            </a:br>
            <a:r>
              <a:rPr lang="en-US" sz="1200" b="1" dirty="0" smtClean="0"/>
              <a:t>SIP endpoints</a:t>
            </a:r>
          </a:p>
        </p:txBody>
      </p:sp>
      <p:pic>
        <p:nvPicPr>
          <p:cNvPr id="119" name="Picture 118" descr="oneXphone.png"/>
          <p:cNvPicPr>
            <a:picLocks noChangeAspect="1"/>
          </p:cNvPicPr>
          <p:nvPr/>
        </p:nvPicPr>
        <p:blipFill>
          <a:blip r:embed="rId16" cstate="print"/>
          <a:stretch>
            <a:fillRect/>
          </a:stretch>
        </p:blipFill>
        <p:spPr>
          <a:xfrm>
            <a:off x="1582709" y="5856842"/>
            <a:ext cx="568142" cy="686858"/>
          </a:xfrm>
          <a:prstGeom prst="rect">
            <a:avLst/>
          </a:prstGeom>
        </p:spPr>
      </p:pic>
      <p:pic>
        <p:nvPicPr>
          <p:cNvPr id="123" name="Picture 122" descr="PC.png"/>
          <p:cNvPicPr>
            <a:picLocks noChangeAspect="1"/>
          </p:cNvPicPr>
          <p:nvPr/>
        </p:nvPicPr>
        <p:blipFill>
          <a:blip r:embed="rId17" cstate="print"/>
          <a:stretch>
            <a:fillRect/>
          </a:stretch>
        </p:blipFill>
        <p:spPr>
          <a:xfrm>
            <a:off x="1956967" y="1688232"/>
            <a:ext cx="630623" cy="668948"/>
          </a:xfrm>
          <a:prstGeom prst="rect">
            <a:avLst/>
          </a:prstGeom>
        </p:spPr>
      </p:pic>
      <p:pic>
        <p:nvPicPr>
          <p:cNvPr id="80" name="Picture 2"/>
          <p:cNvPicPr>
            <a:picLocks noChangeAspect="1" noChangeArrowheads="1"/>
          </p:cNvPicPr>
          <p:nvPr/>
        </p:nvPicPr>
        <p:blipFill>
          <a:blip r:embed="rId18" cstate="print"/>
          <a:srcRect/>
          <a:stretch>
            <a:fillRect/>
          </a:stretch>
        </p:blipFill>
        <p:spPr bwMode="auto">
          <a:xfrm>
            <a:off x="603540" y="2229028"/>
            <a:ext cx="1275017" cy="753618"/>
          </a:xfrm>
          <a:prstGeom prst="rect">
            <a:avLst/>
          </a:prstGeom>
          <a:noFill/>
          <a:ln w="9525">
            <a:noFill/>
            <a:miter lim="800000"/>
            <a:headEnd/>
            <a:tailEnd/>
          </a:ln>
        </p:spPr>
      </p:pic>
      <p:sp>
        <p:nvSpPr>
          <p:cNvPr id="120" name="TextBox 119"/>
          <p:cNvSpPr txBox="1"/>
          <p:nvPr/>
        </p:nvSpPr>
        <p:spPr>
          <a:xfrm>
            <a:off x="535507" y="1646413"/>
            <a:ext cx="1334724" cy="646331"/>
          </a:xfrm>
          <a:prstGeom prst="rect">
            <a:avLst/>
          </a:prstGeom>
          <a:noFill/>
        </p:spPr>
        <p:txBody>
          <a:bodyPr wrap="none" rtlCol="0" anchor="ctr" anchorCtr="1">
            <a:spAutoFit/>
          </a:bodyPr>
          <a:lstStyle/>
          <a:p>
            <a:pPr algn="ctr"/>
            <a:r>
              <a:rPr lang="en-US" sz="1200" b="1" dirty="0" smtClean="0"/>
              <a:t>Avaya Scopia® </a:t>
            </a:r>
          </a:p>
          <a:p>
            <a:pPr algn="ctr"/>
            <a:r>
              <a:rPr lang="en-US" sz="1200" b="1" dirty="0" smtClean="0"/>
              <a:t>Desktop and </a:t>
            </a:r>
          </a:p>
          <a:p>
            <a:pPr algn="ctr"/>
            <a:r>
              <a:rPr lang="en-US" sz="1200" b="1" dirty="0" smtClean="0"/>
              <a:t>Mobile Clients</a:t>
            </a:r>
          </a:p>
        </p:txBody>
      </p:sp>
      <p:sp>
        <p:nvSpPr>
          <p:cNvPr id="122" name="Oval 121"/>
          <p:cNvSpPr/>
          <p:nvPr/>
        </p:nvSpPr>
        <p:spPr>
          <a:xfrm>
            <a:off x="7670666" y="1251614"/>
            <a:ext cx="1224103" cy="635760"/>
          </a:xfrm>
          <a:prstGeom prst="ellipse">
            <a:avLst/>
          </a:prstGeom>
          <a:solidFill>
            <a:schemeClr val="tx1">
              <a:lumMod val="75000"/>
              <a:lumOff val="25000"/>
            </a:schemeClr>
          </a:solidFill>
          <a:ln w="19050">
            <a:noFill/>
            <a:miter lim="800000"/>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90000"/>
              </a:lnSpc>
            </a:pPr>
            <a:r>
              <a:rPr lang="en-US" sz="1100" dirty="0" smtClean="0">
                <a:effectLst>
                  <a:outerShdw blurRad="38100" dist="38100" dir="2700000" algn="tl">
                    <a:srgbClr val="000000">
                      <a:alpha val="43137"/>
                    </a:srgbClr>
                  </a:outerShdw>
                </a:effectLst>
              </a:rPr>
              <a:t>Applications and Snap-Ins</a:t>
            </a:r>
          </a:p>
        </p:txBody>
      </p:sp>
      <p:grpSp>
        <p:nvGrpSpPr>
          <p:cNvPr id="124" name="Group 123"/>
          <p:cNvGrpSpPr>
            <a:grpSpLocks noChangeAspect="1"/>
          </p:cNvGrpSpPr>
          <p:nvPr/>
        </p:nvGrpSpPr>
        <p:grpSpPr>
          <a:xfrm>
            <a:off x="364018" y="3181698"/>
            <a:ext cx="1505962" cy="936085"/>
            <a:chOff x="5414527" y="4107853"/>
            <a:chExt cx="3210857" cy="1995833"/>
          </a:xfrm>
        </p:grpSpPr>
        <p:pic>
          <p:nvPicPr>
            <p:cNvPr id="125" name="Picture 2"/>
            <p:cNvPicPr>
              <a:picLocks noChangeAspect="1" noChangeArrowheads="1"/>
            </p:cNvPicPr>
            <p:nvPr/>
          </p:nvPicPr>
          <p:blipFill>
            <a:blip r:embed="rId19" cstate="print"/>
            <a:srcRect/>
            <a:stretch>
              <a:fillRect/>
            </a:stretch>
          </p:blipFill>
          <p:spPr bwMode="auto">
            <a:xfrm>
              <a:off x="5414527" y="4107853"/>
              <a:ext cx="3204034" cy="1992698"/>
            </a:xfrm>
            <a:prstGeom prst="rect">
              <a:avLst/>
            </a:prstGeom>
            <a:noFill/>
            <a:ln w="9525">
              <a:solidFill>
                <a:schemeClr val="bg1">
                  <a:lumMod val="65000"/>
                </a:schemeClr>
              </a:solidFill>
              <a:miter lim="800000"/>
              <a:headEnd/>
              <a:tailEnd/>
            </a:ln>
          </p:spPr>
        </p:pic>
        <p:pic>
          <p:nvPicPr>
            <p:cNvPr id="126" name="Picture 2"/>
            <p:cNvPicPr>
              <a:picLocks noChangeAspect="1" noChangeArrowheads="1"/>
            </p:cNvPicPr>
            <p:nvPr/>
          </p:nvPicPr>
          <p:blipFill rotWithShape="1">
            <a:blip r:embed="rId20" cstate="print"/>
            <a:stretch/>
          </p:blipFill>
          <p:spPr bwMode="auto">
            <a:xfrm>
              <a:off x="5421927" y="4276358"/>
              <a:ext cx="3203457" cy="1827328"/>
            </a:xfrm>
            <a:prstGeom prst="rect">
              <a:avLst/>
            </a:prstGeom>
            <a:ln>
              <a:noFill/>
            </a:ln>
            <a:effectLst>
              <a:outerShdw blurRad="190500" algn="tl" rotWithShape="0">
                <a:srgbClr val="000000">
                  <a:alpha val="70000"/>
                </a:srgbClr>
              </a:outerShdw>
            </a:effectLst>
          </p:spPr>
        </p:pic>
      </p:grpSp>
      <p:sp>
        <p:nvSpPr>
          <p:cNvPr id="127" name="TextBox 126"/>
          <p:cNvSpPr txBox="1"/>
          <p:nvPr/>
        </p:nvSpPr>
        <p:spPr>
          <a:xfrm>
            <a:off x="291572" y="4114931"/>
            <a:ext cx="1631504" cy="461665"/>
          </a:xfrm>
          <a:prstGeom prst="rect">
            <a:avLst/>
          </a:prstGeom>
          <a:noFill/>
        </p:spPr>
        <p:txBody>
          <a:bodyPr wrap="square" rtlCol="0" anchor="ctr" anchorCtr="1">
            <a:spAutoFit/>
          </a:bodyPr>
          <a:lstStyle/>
          <a:p>
            <a:pPr algn="ctr"/>
            <a:r>
              <a:rPr lang="en-US" sz="1200" b="1" dirty="0" smtClean="0"/>
              <a:t>Avaya Aura Conferencing</a:t>
            </a:r>
          </a:p>
        </p:txBody>
      </p:sp>
      <p:pic>
        <p:nvPicPr>
          <p:cNvPr id="128" name="Picture 127" descr="contacts1-android.jpg"/>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629696" y="1686264"/>
            <a:ext cx="348204" cy="636422"/>
          </a:xfrm>
          <a:prstGeom prst="rect">
            <a:avLst/>
          </a:prstGeom>
        </p:spPr>
      </p:pic>
      <p:pic>
        <p:nvPicPr>
          <p:cNvPr id="129" name="Picture 3" descr="C:\Users\henrya\Documents\Avaya\Solutions\Andrea products\Communicator\images\AC-windows-call.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035851" y="1715143"/>
            <a:ext cx="544830" cy="646176"/>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3" descr="C:\Users\henrya\Documents\Avaya\Solutions\Andrea products\Communicator\images\AC-windows-call.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085319" y="5897524"/>
            <a:ext cx="544830" cy="6461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116" y="395512"/>
            <a:ext cx="9090883" cy="454711"/>
          </a:xfrm>
        </p:spPr>
        <p:txBody>
          <a:bodyPr/>
          <a:lstStyle/>
          <a:p>
            <a:r>
              <a:rPr lang="en-US" dirty="0" smtClean="0"/>
              <a:t>The Avaya Aura</a:t>
            </a:r>
            <a:r>
              <a:rPr lang="en-US" baseline="30000" dirty="0" smtClean="0"/>
              <a:t>® </a:t>
            </a:r>
            <a:r>
              <a:rPr lang="en-US" dirty="0" smtClean="0"/>
              <a:t>Platform </a:t>
            </a:r>
            <a:r>
              <a:rPr lang="en-US" sz="2400" dirty="0" smtClean="0"/>
              <a:t>(FP 7.0.1 view)</a:t>
            </a:r>
            <a:endParaRPr lang="en-US" sz="2400" dirty="0"/>
          </a:p>
        </p:txBody>
      </p:sp>
      <p:pic>
        <p:nvPicPr>
          <p:cNvPr id="118" name="Picture 102" descr="S8800Front.jpg"/>
          <p:cNvPicPr>
            <a:picLocks noChangeAspect="1"/>
          </p:cNvPicPr>
          <p:nvPr/>
        </p:nvPicPr>
        <p:blipFill>
          <a:blip r:embed="rId23" cstate="print"/>
          <a:srcRect/>
          <a:stretch>
            <a:fillRect/>
          </a:stretch>
        </p:blipFill>
        <p:spPr bwMode="auto">
          <a:xfrm>
            <a:off x="7215523" y="5204832"/>
            <a:ext cx="1336959" cy="169101"/>
          </a:xfrm>
          <a:prstGeom prst="rect">
            <a:avLst/>
          </a:prstGeom>
          <a:noFill/>
          <a:ln w="9525">
            <a:noFill/>
            <a:miter lim="800000"/>
            <a:headEnd/>
            <a:tailEnd/>
          </a:ln>
        </p:spPr>
      </p:pic>
      <p:sp>
        <p:nvSpPr>
          <p:cNvPr id="121" name="TextBox 120"/>
          <p:cNvSpPr txBox="1"/>
          <p:nvPr/>
        </p:nvSpPr>
        <p:spPr>
          <a:xfrm>
            <a:off x="7316387" y="5352774"/>
            <a:ext cx="1140056" cy="461665"/>
          </a:xfrm>
          <a:prstGeom prst="rect">
            <a:avLst/>
          </a:prstGeom>
          <a:noFill/>
        </p:spPr>
        <p:txBody>
          <a:bodyPr wrap="none" rtlCol="0" anchor="ctr" anchorCtr="1">
            <a:spAutoFit/>
          </a:bodyPr>
          <a:lstStyle/>
          <a:p>
            <a:pPr algn="ctr"/>
            <a:r>
              <a:rPr lang="en-US" sz="1200" b="1" dirty="0" smtClean="0"/>
              <a:t>Avaya Aura</a:t>
            </a:r>
            <a:r>
              <a:rPr lang="en-US" sz="1200" b="1" baseline="30000" dirty="0" smtClean="0">
                <a:cs typeface="Arial"/>
              </a:rPr>
              <a:t>®</a:t>
            </a:r>
            <a:r>
              <a:rPr lang="en-US" sz="1200" b="1" dirty="0" smtClean="0"/>
              <a:t/>
            </a:r>
            <a:br>
              <a:rPr lang="en-US" sz="1200" b="1" dirty="0" smtClean="0"/>
            </a:br>
            <a:r>
              <a:rPr lang="en-US" sz="1200" b="1" dirty="0" smtClean="0"/>
              <a:t>Media Server</a:t>
            </a:r>
          </a:p>
        </p:txBody>
      </p:sp>
      <p:sp>
        <p:nvSpPr>
          <p:cNvPr id="33" name="Rectangle 32"/>
          <p:cNvSpPr/>
          <p:nvPr/>
        </p:nvSpPr>
        <p:spPr>
          <a:xfrm>
            <a:off x="4924624" y="2113507"/>
            <a:ext cx="1701711" cy="570594"/>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dirty="0" smtClean="0"/>
          </a:p>
        </p:txBody>
      </p:sp>
      <p:sp>
        <p:nvSpPr>
          <p:cNvPr id="133" name="Rectangle 132"/>
          <p:cNvSpPr/>
          <p:nvPr/>
        </p:nvSpPr>
        <p:spPr>
          <a:xfrm>
            <a:off x="4889086" y="2155976"/>
            <a:ext cx="595035" cy="276999"/>
          </a:xfrm>
          <a:prstGeom prst="rect">
            <a:avLst/>
          </a:prstGeom>
          <a:solidFill>
            <a:srgbClr val="FFFF00"/>
          </a:solidFill>
        </p:spPr>
        <p:txBody>
          <a:bodyPr wrap="none">
            <a:spAutoFit/>
          </a:bodyPr>
          <a:lstStyle/>
          <a:p>
            <a:pPr algn="ctr"/>
            <a:r>
              <a:rPr lang="en-US" sz="1200" b="1" dirty="0" smtClean="0">
                <a:solidFill>
                  <a:srgbClr val="C00000"/>
                </a:solidFill>
              </a:rPr>
              <a:t>NEW!</a:t>
            </a:r>
          </a:p>
        </p:txBody>
      </p:sp>
      <p:cxnSp>
        <p:nvCxnSpPr>
          <p:cNvPr id="4" name="Straight Connector 3"/>
          <p:cNvCxnSpPr>
            <a:endCxn id="7" idx="0"/>
          </p:cNvCxnSpPr>
          <p:nvPr/>
        </p:nvCxnSpPr>
        <p:spPr>
          <a:xfrm flipV="1">
            <a:off x="6676833" y="4377240"/>
            <a:ext cx="376791" cy="160447"/>
          </a:xfrm>
          <a:prstGeom prst="line">
            <a:avLst/>
          </a:prstGeom>
          <a:ln w="19050">
            <a:solidFill>
              <a:schemeClr val="tx2">
                <a:lumMod val="75000"/>
                <a:lumOff val="25000"/>
              </a:schemeClr>
            </a:solidFill>
            <a:miter lim="800000"/>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6860339" y="4377240"/>
            <a:ext cx="386569" cy="169936"/>
          </a:xfrm>
          <a:prstGeom prst="roundRect">
            <a:avLst/>
          </a:prstGeom>
          <a:solidFill>
            <a:schemeClr val="bg2">
              <a:lumMod val="50000"/>
            </a:schemeClr>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700" dirty="0" smtClean="0"/>
              <a:t>AES</a:t>
            </a:r>
            <a:endParaRPr lang="en-US" sz="800" dirty="0" smtClean="0"/>
          </a:p>
        </p:txBody>
      </p:sp>
      <p:pic>
        <p:nvPicPr>
          <p:cNvPr id="134" name="Picture 5" descr="IPO500"/>
          <p:cNvPicPr>
            <a:picLocks noChangeAspect="1" noChangeArrowheads="1"/>
          </p:cNvPicPr>
          <p:nvPr/>
        </p:nvPicPr>
        <p:blipFill>
          <a:blip r:embed="rId24" cstate="print">
            <a:clrChange>
              <a:clrFrom>
                <a:srgbClr val="FDFDFD"/>
              </a:clrFrom>
              <a:clrTo>
                <a:srgbClr val="FDFDFD">
                  <a:alpha val="0"/>
                </a:srgbClr>
              </a:clrTo>
            </a:clrChange>
          </a:blip>
          <a:srcRect/>
          <a:stretch>
            <a:fillRect/>
          </a:stretch>
        </p:blipFill>
        <p:spPr bwMode="auto">
          <a:xfrm>
            <a:off x="260024" y="4895289"/>
            <a:ext cx="1274249" cy="208758"/>
          </a:xfrm>
          <a:prstGeom prst="rect">
            <a:avLst/>
          </a:prstGeom>
          <a:noFill/>
          <a:ln w="9525">
            <a:noFill/>
            <a:miter lim="800000"/>
            <a:headEnd/>
            <a:tailEnd/>
          </a:ln>
        </p:spPr>
      </p:pic>
      <p:sp>
        <p:nvSpPr>
          <p:cNvPr id="3" name="Rectangle 2"/>
          <p:cNvSpPr/>
          <p:nvPr/>
        </p:nvSpPr>
        <p:spPr>
          <a:xfrm>
            <a:off x="6542" y="5696873"/>
            <a:ext cx="1029763" cy="938719"/>
          </a:xfrm>
          <a:prstGeom prst="rect">
            <a:avLst/>
          </a:prstGeom>
        </p:spPr>
        <p:txBody>
          <a:bodyPr wrap="square">
            <a:spAutoFit/>
          </a:bodyPr>
          <a:lstStyle/>
          <a:p>
            <a:pPr algn="ctr"/>
            <a:r>
              <a:rPr lang="en-US" sz="1100" b="1" dirty="0" smtClean="0"/>
              <a:t>IP Office Branch</a:t>
            </a:r>
          </a:p>
          <a:p>
            <a:pPr algn="ctr"/>
            <a:r>
              <a:rPr lang="en-US" sz="1100" b="1" dirty="0" smtClean="0"/>
              <a:t>Distributed</a:t>
            </a:r>
          </a:p>
          <a:p>
            <a:pPr algn="ctr"/>
            <a:r>
              <a:rPr lang="en-US" sz="1100" b="1" dirty="0" smtClean="0"/>
              <a:t>Or Centralized</a:t>
            </a:r>
            <a:endParaRPr lang="en-US" sz="1100" b="1" dirty="0"/>
          </a:p>
        </p:txBody>
      </p:sp>
      <p:pic>
        <p:nvPicPr>
          <p:cNvPr id="135" name="Picture 134" descr="oneXphone.png"/>
          <p:cNvPicPr>
            <a:picLocks noChangeAspect="1"/>
          </p:cNvPicPr>
          <p:nvPr/>
        </p:nvPicPr>
        <p:blipFill>
          <a:blip r:embed="rId16" cstate="print"/>
          <a:stretch>
            <a:fillRect/>
          </a:stretch>
        </p:blipFill>
        <p:spPr>
          <a:xfrm>
            <a:off x="172929" y="5226685"/>
            <a:ext cx="382177" cy="462035"/>
          </a:xfrm>
          <a:prstGeom prst="rect">
            <a:avLst/>
          </a:prstGeom>
        </p:spPr>
      </p:pic>
      <p:cxnSp>
        <p:nvCxnSpPr>
          <p:cNvPr id="138" name="Straight Connector 137"/>
          <p:cNvCxnSpPr/>
          <p:nvPr/>
        </p:nvCxnSpPr>
        <p:spPr>
          <a:xfrm flipH="1">
            <a:off x="1491636" y="3634005"/>
            <a:ext cx="2039944" cy="2263519"/>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297309" y="5069167"/>
            <a:ext cx="262536" cy="325345"/>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34" idx="2"/>
            <a:endCxn id="141" idx="0"/>
          </p:cNvCxnSpPr>
          <p:nvPr/>
        </p:nvCxnSpPr>
        <p:spPr>
          <a:xfrm flipH="1">
            <a:off x="841937" y="5104047"/>
            <a:ext cx="55212" cy="167489"/>
          </a:xfrm>
          <a:prstGeom prst="line">
            <a:avLst/>
          </a:prstGeom>
          <a:ln w="19050">
            <a:solidFill>
              <a:schemeClr val="tx1"/>
            </a:solidFill>
            <a:miter lim="800000"/>
          </a:ln>
        </p:spPr>
        <p:style>
          <a:lnRef idx="1">
            <a:schemeClr val="accent1"/>
          </a:lnRef>
          <a:fillRef idx="0">
            <a:schemeClr val="accent1"/>
          </a:fillRef>
          <a:effectRef idx="0">
            <a:schemeClr val="accent1"/>
          </a:effectRef>
          <a:fontRef idx="minor">
            <a:schemeClr val="tx1"/>
          </a:fontRef>
        </p:style>
      </p:cxnSp>
      <p:pic>
        <p:nvPicPr>
          <p:cNvPr id="141" name="Picture 140" descr="oneXphone.png"/>
          <p:cNvPicPr>
            <a:picLocks noChangeAspect="1"/>
          </p:cNvPicPr>
          <p:nvPr/>
        </p:nvPicPr>
        <p:blipFill>
          <a:blip r:embed="rId16" cstate="print"/>
          <a:stretch>
            <a:fillRect/>
          </a:stretch>
        </p:blipFill>
        <p:spPr>
          <a:xfrm>
            <a:off x="647568" y="5271536"/>
            <a:ext cx="388738" cy="411808"/>
          </a:xfrm>
          <a:prstGeom prst="rect">
            <a:avLst/>
          </a:prstGeom>
        </p:spPr>
      </p:pic>
      <p:sp>
        <p:nvSpPr>
          <p:cNvPr id="9" name="TextBox 8"/>
          <p:cNvSpPr txBox="1"/>
          <p:nvPr/>
        </p:nvSpPr>
        <p:spPr>
          <a:xfrm>
            <a:off x="5543052" y="2194510"/>
            <a:ext cx="914400" cy="539185"/>
          </a:xfrm>
          <a:prstGeom prst="rect">
            <a:avLst/>
          </a:prstGeom>
          <a:noFill/>
        </p:spPr>
        <p:txBody>
          <a:bodyPr wrap="none" rtlCol="0">
            <a:noAutofit/>
          </a:bodyPr>
          <a:lstStyle/>
          <a:p>
            <a:pPr algn="ctr">
              <a:lnSpc>
                <a:spcPct val="90000"/>
              </a:lnSpc>
            </a:pPr>
            <a:r>
              <a:rPr lang="en-US" sz="1100" b="1" dirty="0" smtClean="0"/>
              <a:t>Avaya Aura®</a:t>
            </a:r>
          </a:p>
          <a:p>
            <a:pPr algn="ctr">
              <a:lnSpc>
                <a:spcPct val="90000"/>
              </a:lnSpc>
            </a:pPr>
            <a:r>
              <a:rPr lang="en-US" sz="1100" b="1" dirty="0" smtClean="0"/>
              <a:t>Device Services</a:t>
            </a:r>
          </a:p>
        </p:txBody>
      </p:sp>
      <p:sp>
        <p:nvSpPr>
          <p:cNvPr id="17" name="Rounded Rectangle 16"/>
          <p:cNvSpPr/>
          <p:nvPr/>
        </p:nvSpPr>
        <p:spPr>
          <a:xfrm>
            <a:off x="5380683" y="2155976"/>
            <a:ext cx="1239138" cy="438905"/>
          </a:xfrm>
          <a:prstGeom prst="roundRect">
            <a:avLst/>
          </a:prstGeom>
          <a:noFill/>
          <a:ln w="19050">
            <a:solidFill>
              <a:srgbClr val="98050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cxnSp>
        <p:nvCxnSpPr>
          <p:cNvPr id="21" name="Straight Connector 20"/>
          <p:cNvCxnSpPr>
            <a:stCxn id="17" idx="2"/>
          </p:cNvCxnSpPr>
          <p:nvPr/>
        </p:nvCxnSpPr>
        <p:spPr>
          <a:xfrm flipH="1">
            <a:off x="5905973" y="2594881"/>
            <a:ext cx="94279" cy="290195"/>
          </a:xfrm>
          <a:prstGeom prst="line">
            <a:avLst/>
          </a:prstGeom>
          <a:ln w="19050">
            <a:solidFill>
              <a:schemeClr val="tx2">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008381" y="460403"/>
            <a:ext cx="914400" cy="373714"/>
          </a:xfrm>
          <a:prstGeom prst="rect">
            <a:avLst/>
          </a:prstGeom>
          <a:noFill/>
        </p:spPr>
        <p:txBody>
          <a:bodyPr wrap="none" rtlCol="0">
            <a:noAutofit/>
          </a:bodyPr>
          <a:lstStyle/>
          <a:p>
            <a:pPr>
              <a:lnSpc>
                <a:spcPct val="90000"/>
              </a:lnSpc>
            </a:pPr>
            <a:endParaRPr lang="en-US" sz="1200" dirty="0" smtClean="0"/>
          </a:p>
        </p:txBody>
      </p:sp>
      <p:sp>
        <p:nvSpPr>
          <p:cNvPr id="47" name="Right Arrow 46"/>
          <p:cNvSpPr/>
          <p:nvPr/>
        </p:nvSpPr>
        <p:spPr>
          <a:xfrm rot="1634602">
            <a:off x="2891027" y="1069321"/>
            <a:ext cx="324093" cy="211335"/>
          </a:xfrm>
          <a:prstGeom prst="rightArrow">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mtClean="0"/>
          </a:p>
        </p:txBody>
      </p:sp>
      <p:sp>
        <p:nvSpPr>
          <p:cNvPr id="48" name="TextBox 47"/>
          <p:cNvSpPr txBox="1"/>
          <p:nvPr/>
        </p:nvSpPr>
        <p:spPr>
          <a:xfrm>
            <a:off x="2287186" y="868964"/>
            <a:ext cx="742983" cy="323165"/>
          </a:xfrm>
          <a:prstGeom prst="rect">
            <a:avLst/>
          </a:prstGeom>
          <a:noFill/>
        </p:spPr>
        <p:txBody>
          <a:bodyPr wrap="none" rtlCol="0">
            <a:noAutofit/>
          </a:bodyPr>
          <a:lstStyle/>
          <a:p>
            <a:pPr>
              <a:lnSpc>
                <a:spcPct val="90000"/>
              </a:lnSpc>
            </a:pPr>
            <a:r>
              <a:rPr lang="en-US" sz="1400" dirty="0" smtClean="0"/>
              <a:t>AC 3.0</a:t>
            </a:r>
          </a:p>
        </p:txBody>
      </p:sp>
      <p:sp>
        <p:nvSpPr>
          <p:cNvPr id="136" name="Rectangle 135"/>
          <p:cNvSpPr/>
          <p:nvPr/>
        </p:nvSpPr>
        <p:spPr>
          <a:xfrm>
            <a:off x="2124731" y="868964"/>
            <a:ext cx="1120785" cy="464748"/>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b="1" dirty="0" smtClean="0"/>
          </a:p>
        </p:txBody>
      </p:sp>
      <p:sp>
        <p:nvSpPr>
          <p:cNvPr id="142" name="Rectangle 141"/>
          <p:cNvSpPr/>
          <p:nvPr/>
        </p:nvSpPr>
        <p:spPr>
          <a:xfrm>
            <a:off x="2118579" y="1096637"/>
            <a:ext cx="595035" cy="276999"/>
          </a:xfrm>
          <a:prstGeom prst="rect">
            <a:avLst/>
          </a:prstGeom>
          <a:solidFill>
            <a:srgbClr val="FFFF00"/>
          </a:solidFill>
        </p:spPr>
        <p:txBody>
          <a:bodyPr wrap="none">
            <a:spAutoFit/>
          </a:bodyPr>
          <a:lstStyle/>
          <a:p>
            <a:pPr algn="ctr"/>
            <a:r>
              <a:rPr lang="en-US" sz="1200" b="1" dirty="0" smtClean="0">
                <a:solidFill>
                  <a:srgbClr val="C00000"/>
                </a:solidFill>
              </a:rPr>
              <a:t>NEW!</a:t>
            </a:r>
          </a:p>
        </p:txBody>
      </p:sp>
    </p:spTree>
    <p:extLst>
      <p:ext uri="{BB962C8B-B14F-4D97-AF65-F5344CB8AC3E}">
        <p14:creationId xmlns:p14="http://schemas.microsoft.com/office/powerpoint/2010/main" val="287554364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3" y="398354"/>
            <a:ext cx="8229600" cy="838200"/>
          </a:xfrm>
        </p:spPr>
        <p:txBody>
          <a:bodyPr/>
          <a:lstStyle/>
          <a:p>
            <a:r>
              <a:rPr lang="en-US" dirty="0" smtClean="0"/>
              <a:t>Introducing Avaya Aura</a:t>
            </a:r>
            <a:r>
              <a:rPr lang="en-US" altLang="ko-KR" baseline="30000" dirty="0" smtClean="0"/>
              <a:t>® </a:t>
            </a:r>
            <a:r>
              <a:rPr lang="en-US" dirty="0" smtClean="0"/>
              <a:t> Device Services (AADS)</a:t>
            </a:r>
            <a:endParaRPr lang="en-US" dirty="0"/>
          </a:p>
        </p:txBody>
      </p:sp>
      <p:sp>
        <p:nvSpPr>
          <p:cNvPr id="3" name="Content Placeholder 2"/>
          <p:cNvSpPr>
            <a:spLocks noGrp="1"/>
          </p:cNvSpPr>
          <p:nvPr>
            <p:ph idx="1"/>
          </p:nvPr>
        </p:nvSpPr>
        <p:spPr>
          <a:xfrm>
            <a:off x="457200" y="1795891"/>
            <a:ext cx="8229600" cy="4376311"/>
          </a:xfrm>
        </p:spPr>
        <p:txBody>
          <a:bodyPr>
            <a:normAutofit fontScale="92500" lnSpcReduction="10000"/>
          </a:bodyPr>
          <a:lstStyle/>
          <a:p>
            <a:pPr>
              <a:lnSpc>
                <a:spcPct val="120000"/>
              </a:lnSpc>
            </a:pPr>
            <a:r>
              <a:rPr lang="en-US" sz="2600" dirty="0" smtClean="0"/>
              <a:t>Avaya Aura</a:t>
            </a:r>
            <a:r>
              <a:rPr lang="en-US" altLang="ko-KR" sz="2800" baseline="30000" dirty="0" smtClean="0"/>
              <a:t>® </a:t>
            </a:r>
            <a:r>
              <a:rPr lang="en-US" sz="2600" dirty="0" smtClean="0"/>
              <a:t> 7.0.1 will introduce support for 4 </a:t>
            </a:r>
            <a:r>
              <a:rPr lang="en-US" sz="2600" dirty="0"/>
              <a:t>new Services for Devices (Soft and Hard phone) under the umbrella service called the Avaya Aura® Device Services (AADS</a:t>
            </a:r>
            <a:r>
              <a:rPr lang="en-US" sz="2600" dirty="0" smtClean="0"/>
              <a:t>)*</a:t>
            </a:r>
            <a:endParaRPr lang="en-US" sz="2600" dirty="0"/>
          </a:p>
          <a:p>
            <a:pPr lvl="1">
              <a:lnSpc>
                <a:spcPct val="120000"/>
              </a:lnSpc>
            </a:pPr>
            <a:r>
              <a:rPr lang="en-US" sz="2400" dirty="0" smtClean="0"/>
              <a:t>This will provide </a:t>
            </a:r>
            <a:r>
              <a:rPr lang="en-US" sz="2400" dirty="0"/>
              <a:t>a single place in the Aura architecture where devices (clients and endpoints) can store and retrieve data that users would want to see on any device, supporting a common user experience. </a:t>
            </a:r>
            <a:endParaRPr lang="en-US" sz="2400" dirty="0" smtClean="0"/>
          </a:p>
          <a:p>
            <a:pPr lvl="1">
              <a:lnSpc>
                <a:spcPct val="120000"/>
              </a:lnSpc>
            </a:pPr>
            <a:r>
              <a:rPr lang="en-US" sz="2400" dirty="0" smtClean="0"/>
              <a:t>In </a:t>
            </a:r>
            <a:r>
              <a:rPr lang="en-US" sz="2400" dirty="0"/>
              <a:t>addition, it will be a common place for configuration and deployment data</a:t>
            </a:r>
            <a:r>
              <a:rPr lang="en-US" sz="2400" dirty="0" smtClean="0"/>
              <a:t>.</a:t>
            </a:r>
            <a:endParaRPr lang="en-GB" sz="2400" dirty="0"/>
          </a:p>
        </p:txBody>
      </p:sp>
      <p:sp>
        <p:nvSpPr>
          <p:cNvPr id="4" name="TextBox 3"/>
          <p:cNvSpPr txBox="1"/>
          <p:nvPr/>
        </p:nvSpPr>
        <p:spPr>
          <a:xfrm>
            <a:off x="2923309" y="6262255"/>
            <a:ext cx="914400" cy="914400"/>
          </a:xfrm>
          <a:prstGeom prst="rect">
            <a:avLst/>
          </a:prstGeom>
          <a:noFill/>
        </p:spPr>
        <p:txBody>
          <a:bodyPr wrap="none" rtlCol="0">
            <a:noAutofit/>
          </a:bodyPr>
          <a:lstStyle/>
          <a:p>
            <a:pPr>
              <a:lnSpc>
                <a:spcPct val="90000"/>
              </a:lnSpc>
            </a:pPr>
            <a:r>
              <a:rPr lang="en-US" sz="1200" dirty="0" smtClean="0"/>
              <a:t>*Note: AADS is not part of </a:t>
            </a:r>
            <a:r>
              <a:rPr lang="en-US" sz="1200" dirty="0"/>
              <a:t>the Avaya Aura</a:t>
            </a:r>
            <a:r>
              <a:rPr lang="en-US" altLang="ko-KR" sz="1200" baseline="30000" dirty="0"/>
              <a:t> </a:t>
            </a:r>
            <a:r>
              <a:rPr lang="en-US" altLang="ko-KR" sz="1200" baseline="30000" dirty="0" smtClean="0"/>
              <a:t>®</a:t>
            </a:r>
            <a:r>
              <a:rPr lang="en-US" sz="1200" dirty="0" smtClean="0"/>
              <a:t>  7.0.1 program.</a:t>
            </a:r>
          </a:p>
          <a:p>
            <a:pPr>
              <a:lnSpc>
                <a:spcPct val="90000"/>
              </a:lnSpc>
            </a:pPr>
            <a:r>
              <a:rPr lang="en-US" sz="1200" dirty="0" smtClean="0"/>
              <a:t> Instead, it will be introduced in a parallel program and will be compatible with 7.0.1.</a:t>
            </a:r>
          </a:p>
        </p:txBody>
      </p:sp>
    </p:spTree>
    <p:extLst>
      <p:ext uri="{BB962C8B-B14F-4D97-AF65-F5344CB8AC3E}">
        <p14:creationId xmlns:p14="http://schemas.microsoft.com/office/powerpoint/2010/main" val="31091255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Avaya Aura</a:t>
            </a:r>
            <a:r>
              <a:rPr lang="en-US" altLang="ko-KR" baseline="30000" dirty="0" smtClean="0"/>
              <a:t>® </a:t>
            </a:r>
            <a:r>
              <a:rPr lang="en-US" dirty="0" smtClean="0"/>
              <a:t> </a:t>
            </a:r>
            <a:r>
              <a:rPr lang="en-US" dirty="0"/>
              <a:t>Device Services Background</a:t>
            </a:r>
          </a:p>
        </p:txBody>
      </p:sp>
      <p:sp>
        <p:nvSpPr>
          <p:cNvPr id="3" name="Content Placeholder 2"/>
          <p:cNvSpPr>
            <a:spLocks noGrp="1"/>
          </p:cNvSpPr>
          <p:nvPr>
            <p:ph idx="1"/>
          </p:nvPr>
        </p:nvSpPr>
        <p:spPr>
          <a:xfrm>
            <a:off x="457200" y="1371601"/>
            <a:ext cx="8229600" cy="5353265"/>
          </a:xfrm>
        </p:spPr>
        <p:txBody>
          <a:bodyPr>
            <a:normAutofit fontScale="70000" lnSpcReduction="20000"/>
          </a:bodyPr>
          <a:lstStyle/>
          <a:p>
            <a:r>
              <a:rPr lang="en-US" sz="2500" b="1" dirty="0"/>
              <a:t>Avaya </a:t>
            </a:r>
            <a:r>
              <a:rPr lang="en-US" sz="2500" b="1" dirty="0" smtClean="0"/>
              <a:t>Aura</a:t>
            </a:r>
            <a:r>
              <a:rPr lang="en-US" altLang="ko-KR" sz="2000" baseline="30000" dirty="0" smtClean="0"/>
              <a:t>® </a:t>
            </a:r>
            <a:r>
              <a:rPr lang="en-US" sz="2500" b="1" dirty="0" smtClean="0"/>
              <a:t> </a:t>
            </a:r>
            <a:r>
              <a:rPr lang="en-US" sz="2500" b="1" dirty="0"/>
              <a:t>Device Services consist of 4 services</a:t>
            </a:r>
            <a:endParaRPr lang="en-US" b="1" dirty="0"/>
          </a:p>
          <a:p>
            <a:pPr lvl="1"/>
            <a:r>
              <a:rPr lang="en-GB" b="1" dirty="0"/>
              <a:t>Contact Service </a:t>
            </a:r>
            <a:endParaRPr lang="en-GB" b="1" dirty="0" smtClean="0"/>
          </a:p>
          <a:p>
            <a:pPr lvl="2"/>
            <a:r>
              <a:rPr lang="en-US" dirty="0"/>
              <a:t>Enables the creation, edit, retrieval and searching of contacts in a user's contact list.</a:t>
            </a:r>
            <a:endParaRPr lang="en-GB" dirty="0"/>
          </a:p>
          <a:p>
            <a:pPr lvl="2"/>
            <a:r>
              <a:rPr lang="en-GB" dirty="0" smtClean="0"/>
              <a:t>Provides a location for </a:t>
            </a:r>
            <a:r>
              <a:rPr lang="en-GB" dirty="0"/>
              <a:t>User Picture </a:t>
            </a:r>
            <a:r>
              <a:rPr lang="en-GB" dirty="0" smtClean="0"/>
              <a:t>storage</a:t>
            </a:r>
          </a:p>
          <a:p>
            <a:pPr lvl="1"/>
            <a:r>
              <a:rPr lang="en-GB" b="1" dirty="0" smtClean="0"/>
              <a:t>Dynamic </a:t>
            </a:r>
            <a:r>
              <a:rPr lang="en-GB" b="1" dirty="0"/>
              <a:t>Configuration Service </a:t>
            </a:r>
            <a:endParaRPr lang="en-GB" b="1" dirty="0" smtClean="0"/>
          </a:p>
          <a:p>
            <a:pPr lvl="2"/>
            <a:r>
              <a:rPr lang="en-GB" dirty="0" smtClean="0"/>
              <a:t>Dynamically retrieves and deploys </a:t>
            </a:r>
            <a:r>
              <a:rPr lang="en-GB" dirty="0"/>
              <a:t>D</a:t>
            </a:r>
            <a:r>
              <a:rPr lang="en-GB" dirty="0" smtClean="0"/>
              <a:t>evice </a:t>
            </a:r>
            <a:r>
              <a:rPr lang="en-GB" dirty="0"/>
              <a:t>configuration </a:t>
            </a:r>
            <a:r>
              <a:rPr lang="en-GB" dirty="0" smtClean="0"/>
              <a:t>information </a:t>
            </a:r>
            <a:r>
              <a:rPr lang="en-US" dirty="0"/>
              <a:t>to UC Clients </a:t>
            </a:r>
            <a:endParaRPr lang="en-GB" dirty="0" smtClean="0"/>
          </a:p>
          <a:p>
            <a:pPr lvl="2"/>
            <a:r>
              <a:rPr lang="en-US" dirty="0" smtClean="0"/>
              <a:t>Can </a:t>
            </a:r>
            <a:r>
              <a:rPr lang="en-US" dirty="0"/>
              <a:t>be customized on a global, group, individual or platform basis. </a:t>
            </a:r>
            <a:endParaRPr lang="en-US" dirty="0" smtClean="0"/>
          </a:p>
          <a:p>
            <a:pPr lvl="2"/>
            <a:r>
              <a:rPr lang="en-US" dirty="0" smtClean="0"/>
              <a:t>This </a:t>
            </a:r>
            <a:r>
              <a:rPr lang="en-US" dirty="0"/>
              <a:t>simplifies the configuration process encountered by users, allowing them to bypass manual entry of settings and have their clients ready for use by providing only their identifying information, such as email address or Windows </a:t>
            </a:r>
            <a:r>
              <a:rPr lang="en-US" dirty="0" err="1"/>
              <a:t>userid</a:t>
            </a:r>
            <a:r>
              <a:rPr lang="en-US" dirty="0"/>
              <a:t>, along with their enterprise credentials</a:t>
            </a:r>
            <a:r>
              <a:rPr lang="en-US" dirty="0" smtClean="0"/>
              <a:t>.</a:t>
            </a:r>
            <a:endParaRPr lang="en-GB" dirty="0"/>
          </a:p>
          <a:p>
            <a:pPr lvl="1"/>
            <a:r>
              <a:rPr lang="en-GB" b="1" dirty="0"/>
              <a:t>Web  Deployment Service </a:t>
            </a:r>
            <a:endParaRPr lang="en-GB" b="1" dirty="0" smtClean="0"/>
          </a:p>
          <a:p>
            <a:pPr lvl="2"/>
            <a:r>
              <a:rPr lang="en-GB" dirty="0" smtClean="0"/>
              <a:t>Deployment </a:t>
            </a:r>
            <a:r>
              <a:rPr lang="en-GB" dirty="0"/>
              <a:t>service for </a:t>
            </a:r>
            <a:r>
              <a:rPr lang="en-GB" dirty="0" smtClean="0"/>
              <a:t>Client software download and upgrade. </a:t>
            </a:r>
          </a:p>
          <a:p>
            <a:pPr lvl="2"/>
            <a:r>
              <a:rPr lang="en-US" dirty="0" smtClean="0"/>
              <a:t>The Web </a:t>
            </a:r>
            <a:r>
              <a:rPr lang="en-US" dirty="0"/>
              <a:t>Deployment Service hosts Sparkle </a:t>
            </a:r>
            <a:r>
              <a:rPr lang="en-US" dirty="0" err="1"/>
              <a:t>AppCast</a:t>
            </a:r>
            <a:r>
              <a:rPr lang="en-US" dirty="0"/>
              <a:t> feeds and UC client binaries for distribution across the network. </a:t>
            </a:r>
            <a:endParaRPr lang="en-US" dirty="0" smtClean="0"/>
          </a:p>
          <a:p>
            <a:pPr lvl="1"/>
            <a:r>
              <a:rPr lang="en-GB" b="1" dirty="0" smtClean="0"/>
              <a:t>Notification </a:t>
            </a:r>
            <a:r>
              <a:rPr lang="en-GB" b="1" dirty="0"/>
              <a:t>Service </a:t>
            </a:r>
            <a:endParaRPr lang="en-GB" b="1" dirty="0" smtClean="0"/>
          </a:p>
          <a:p>
            <a:pPr lvl="2"/>
            <a:r>
              <a:rPr lang="en-GB" dirty="0"/>
              <a:t>P</a:t>
            </a:r>
            <a:r>
              <a:rPr lang="en-GB" dirty="0" smtClean="0"/>
              <a:t>rovides </a:t>
            </a:r>
            <a:r>
              <a:rPr lang="en-GB" dirty="0"/>
              <a:t>notification of </a:t>
            </a:r>
            <a:r>
              <a:rPr lang="en-GB" dirty="0" smtClean="0"/>
              <a:t>User events</a:t>
            </a:r>
          </a:p>
          <a:p>
            <a:pPr>
              <a:lnSpc>
                <a:spcPct val="120000"/>
              </a:lnSpc>
            </a:pPr>
            <a:r>
              <a:rPr lang="en-GB" sz="2600" b="1" dirty="0"/>
              <a:t>AADS will be a separate OVA which can be co-resident with Session Manager software </a:t>
            </a:r>
          </a:p>
          <a:p>
            <a:pPr>
              <a:lnSpc>
                <a:spcPct val="120000"/>
              </a:lnSpc>
            </a:pPr>
            <a:r>
              <a:rPr lang="en-GB" sz="2600" b="1" dirty="0"/>
              <a:t>AADS will be an entitlement through Session Manager ordering</a:t>
            </a:r>
          </a:p>
          <a:p>
            <a:pPr>
              <a:lnSpc>
                <a:spcPct val="120000"/>
              </a:lnSpc>
            </a:pPr>
            <a:r>
              <a:rPr lang="en-GB" sz="2600" b="1" dirty="0"/>
              <a:t>AADS is an optional install</a:t>
            </a:r>
            <a:r>
              <a:rPr lang="en-GB" sz="2600" b="1" dirty="0" smtClean="0"/>
              <a:t>.</a:t>
            </a:r>
            <a:endParaRPr lang="en-US" b="1" dirty="0"/>
          </a:p>
        </p:txBody>
      </p:sp>
    </p:spTree>
    <p:extLst>
      <p:ext uri="{BB962C8B-B14F-4D97-AF65-F5344CB8AC3E}">
        <p14:creationId xmlns:p14="http://schemas.microsoft.com/office/powerpoint/2010/main" val="37314774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a:xfrm>
            <a:off x="72780" y="457200"/>
            <a:ext cx="8970701" cy="541418"/>
          </a:xfrm>
        </p:spPr>
        <p:txBody>
          <a:bodyPr/>
          <a:lstStyle/>
          <a:p>
            <a:r>
              <a:rPr lang="en-US" sz="2400" dirty="0" smtClean="0"/>
              <a:t>Avaya Aura</a:t>
            </a:r>
            <a:r>
              <a:rPr lang="en-US" altLang="ko-KR" sz="2400" baseline="30000" dirty="0" smtClean="0"/>
              <a:t>®</a:t>
            </a:r>
            <a:r>
              <a:rPr lang="en-US" sz="2400" dirty="0" smtClean="0"/>
              <a:t> Future Releases At-a-Glance</a:t>
            </a:r>
            <a:endParaRPr lang="en-US" sz="1200" i="1" dirty="0" smtClean="0"/>
          </a:p>
        </p:txBody>
      </p:sp>
      <p:cxnSp>
        <p:nvCxnSpPr>
          <p:cNvPr id="6" name="Straight Arrow Connector 5"/>
          <p:cNvCxnSpPr/>
          <p:nvPr/>
        </p:nvCxnSpPr>
        <p:spPr>
          <a:xfrm>
            <a:off x="118816" y="3703763"/>
            <a:ext cx="8976639" cy="0"/>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09600" y="3536880"/>
            <a:ext cx="0" cy="481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auto">
          <a:xfrm>
            <a:off x="4430083" y="2695497"/>
            <a:ext cx="0" cy="1531648"/>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173888" y="3551585"/>
            <a:ext cx="1" cy="7962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562763" y="2589486"/>
            <a:ext cx="1" cy="1577700"/>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111"/>
          <p:cNvSpPr txBox="1">
            <a:spLocks noChangeArrowheads="1"/>
          </p:cNvSpPr>
          <p:nvPr/>
        </p:nvSpPr>
        <p:spPr bwMode="auto">
          <a:xfrm>
            <a:off x="157904" y="4071355"/>
            <a:ext cx="796571" cy="230832"/>
          </a:xfrm>
          <a:prstGeom prst="rect">
            <a:avLst/>
          </a:prstGeom>
          <a:solidFill>
            <a:schemeClr val="bg1">
              <a:lumMod val="95000"/>
            </a:schemeClr>
          </a:solidFill>
          <a:ln w="9525">
            <a:noFill/>
            <a:miter lim="800000"/>
            <a:headEnd/>
            <a:tailEnd/>
          </a:ln>
        </p:spPr>
        <p:txBody>
          <a:bodyPr wrap="square">
            <a:spAutoFit/>
          </a:bodyPr>
          <a:lstStyle/>
          <a:p>
            <a:r>
              <a:rPr lang="en-US" sz="900" b="1" dirty="0" smtClean="0">
                <a:solidFill>
                  <a:schemeClr val="tx2"/>
                </a:solidFill>
              </a:rPr>
              <a:t>8 Jun 2015</a:t>
            </a:r>
            <a:endParaRPr lang="en-US" sz="900" b="1" dirty="0">
              <a:solidFill>
                <a:schemeClr val="tx2"/>
              </a:solidFill>
            </a:endParaRPr>
          </a:p>
        </p:txBody>
      </p:sp>
      <p:sp>
        <p:nvSpPr>
          <p:cNvPr id="69" name="TextBox 111"/>
          <p:cNvSpPr txBox="1">
            <a:spLocks noChangeArrowheads="1"/>
          </p:cNvSpPr>
          <p:nvPr/>
        </p:nvSpPr>
        <p:spPr bwMode="auto">
          <a:xfrm>
            <a:off x="1366699" y="4218293"/>
            <a:ext cx="1011238" cy="230832"/>
          </a:xfrm>
          <a:prstGeom prst="rect">
            <a:avLst/>
          </a:prstGeom>
          <a:solidFill>
            <a:schemeClr val="bg1">
              <a:lumMod val="95000"/>
            </a:schemeClr>
          </a:solidFill>
          <a:ln w="9525">
            <a:noFill/>
            <a:miter lim="800000"/>
            <a:headEnd/>
            <a:tailEnd/>
          </a:ln>
        </p:spPr>
        <p:txBody>
          <a:bodyPr>
            <a:spAutoFit/>
          </a:bodyPr>
          <a:lstStyle/>
          <a:p>
            <a:r>
              <a:rPr lang="en-US" sz="900" b="1" dirty="0" smtClean="0">
                <a:solidFill>
                  <a:schemeClr val="tx2"/>
                </a:solidFill>
              </a:rPr>
              <a:t>24 Aug 2015</a:t>
            </a:r>
            <a:endParaRPr lang="en-US" sz="900" b="1" dirty="0">
              <a:solidFill>
                <a:schemeClr val="tx2"/>
              </a:solidFill>
            </a:endParaRPr>
          </a:p>
        </p:txBody>
      </p:sp>
      <p:sp>
        <p:nvSpPr>
          <p:cNvPr id="73" name="TextBox 53"/>
          <p:cNvSpPr txBox="1">
            <a:spLocks noChangeArrowheads="1"/>
          </p:cNvSpPr>
          <p:nvPr/>
        </p:nvSpPr>
        <p:spPr bwMode="auto">
          <a:xfrm>
            <a:off x="209471" y="2354974"/>
            <a:ext cx="1021604" cy="1200329"/>
          </a:xfrm>
          <a:prstGeom prst="rect">
            <a:avLst/>
          </a:prstGeom>
          <a:solidFill>
            <a:schemeClr val="bg1">
              <a:lumMod val="95000"/>
            </a:schemeClr>
          </a:solidFill>
          <a:ln w="9525">
            <a:noFill/>
            <a:miter lim="800000"/>
            <a:headEnd/>
            <a:tailEnd/>
          </a:ln>
        </p:spPr>
        <p:txBody>
          <a:bodyPr wrap="square">
            <a:spAutoFit/>
          </a:bodyPr>
          <a:lstStyle/>
          <a:p>
            <a:r>
              <a:rPr lang="en-US" sz="900" b="1" dirty="0">
                <a:solidFill>
                  <a:schemeClr val="tx2"/>
                </a:solidFill>
              </a:rPr>
              <a:t>SMGR </a:t>
            </a:r>
            <a:r>
              <a:rPr lang="en-US" sz="900" b="1" dirty="0" smtClean="0">
                <a:solidFill>
                  <a:schemeClr val="tx2"/>
                </a:solidFill>
              </a:rPr>
              <a:t>6.3.14</a:t>
            </a:r>
          </a:p>
          <a:p>
            <a:r>
              <a:rPr lang="en-US" sz="900" b="1" dirty="0" smtClean="0">
                <a:solidFill>
                  <a:schemeClr val="tx2"/>
                </a:solidFill>
              </a:rPr>
              <a:t>WebLM 6.3.14</a:t>
            </a:r>
            <a:endParaRPr lang="en-US" sz="900" b="1" dirty="0">
              <a:solidFill>
                <a:schemeClr val="tx2"/>
              </a:solidFill>
            </a:endParaRPr>
          </a:p>
          <a:p>
            <a:r>
              <a:rPr lang="en-US" sz="900" b="1" dirty="0">
                <a:solidFill>
                  <a:schemeClr val="tx2"/>
                </a:solidFill>
              </a:rPr>
              <a:t>SM </a:t>
            </a:r>
            <a:r>
              <a:rPr lang="en-US" sz="900" b="1" dirty="0" smtClean="0">
                <a:solidFill>
                  <a:schemeClr val="tx2"/>
                </a:solidFill>
              </a:rPr>
              <a:t>6.3.14</a:t>
            </a:r>
            <a:endParaRPr lang="en-US" sz="900" b="1" dirty="0">
              <a:solidFill>
                <a:schemeClr val="tx2"/>
              </a:solidFill>
            </a:endParaRPr>
          </a:p>
          <a:p>
            <a:r>
              <a:rPr lang="en-US" sz="900" b="1" dirty="0">
                <a:solidFill>
                  <a:schemeClr val="tx2"/>
                </a:solidFill>
              </a:rPr>
              <a:t>CM </a:t>
            </a:r>
            <a:r>
              <a:rPr lang="en-US" sz="900" b="1" dirty="0" smtClean="0">
                <a:solidFill>
                  <a:schemeClr val="tx2"/>
                </a:solidFill>
              </a:rPr>
              <a:t>6.3.11</a:t>
            </a:r>
          </a:p>
          <a:p>
            <a:r>
              <a:rPr lang="en-GB" sz="900" b="1" dirty="0" smtClean="0">
                <a:solidFill>
                  <a:schemeClr val="tx2"/>
                </a:solidFill>
              </a:rPr>
              <a:t>US 6.3.10</a:t>
            </a:r>
          </a:p>
          <a:p>
            <a:r>
              <a:rPr lang="en-GB" sz="900" b="1" dirty="0">
                <a:solidFill>
                  <a:schemeClr val="tx2"/>
                </a:solidFill>
              </a:rPr>
              <a:t>SP </a:t>
            </a:r>
            <a:r>
              <a:rPr lang="en-GB" sz="900" b="1" dirty="0" smtClean="0">
                <a:solidFill>
                  <a:schemeClr val="tx2"/>
                </a:solidFill>
              </a:rPr>
              <a:t>6.3.7</a:t>
            </a:r>
          </a:p>
          <a:p>
            <a:r>
              <a:rPr lang="en-US" sz="900" b="1" dirty="0" smtClean="0">
                <a:solidFill>
                  <a:schemeClr val="tx2"/>
                </a:solidFill>
              </a:rPr>
              <a:t>S8300E GA</a:t>
            </a:r>
          </a:p>
          <a:p>
            <a:r>
              <a:rPr lang="en-US" sz="900" b="1" dirty="0" smtClean="0">
                <a:solidFill>
                  <a:schemeClr val="tx2"/>
                </a:solidFill>
              </a:rPr>
              <a:t>BGW 6.3.10</a:t>
            </a:r>
            <a:endParaRPr lang="en-US" sz="900" b="1" dirty="0">
              <a:solidFill>
                <a:schemeClr val="tx2"/>
              </a:solidFill>
            </a:endParaRPr>
          </a:p>
        </p:txBody>
      </p:sp>
      <p:sp>
        <p:nvSpPr>
          <p:cNvPr id="3" name="TextBox 2"/>
          <p:cNvSpPr txBox="1"/>
          <p:nvPr/>
        </p:nvSpPr>
        <p:spPr>
          <a:xfrm>
            <a:off x="4074483" y="4145087"/>
            <a:ext cx="914400" cy="155638"/>
          </a:xfrm>
          <a:prstGeom prst="rect">
            <a:avLst/>
          </a:prstGeom>
          <a:noFill/>
        </p:spPr>
        <p:txBody>
          <a:bodyPr wrap="none" rtlCol="0">
            <a:noAutofit/>
          </a:bodyPr>
          <a:lstStyle/>
          <a:p>
            <a:pPr>
              <a:lnSpc>
                <a:spcPct val="90000"/>
              </a:lnSpc>
            </a:pPr>
            <a:endParaRPr lang="en-US" dirty="0" smtClean="0"/>
          </a:p>
        </p:txBody>
      </p:sp>
      <p:sp>
        <p:nvSpPr>
          <p:cNvPr id="52" name="TextBox 53"/>
          <p:cNvSpPr txBox="1">
            <a:spLocks noChangeArrowheads="1"/>
          </p:cNvSpPr>
          <p:nvPr/>
        </p:nvSpPr>
        <p:spPr bwMode="auto">
          <a:xfrm>
            <a:off x="1324217" y="1788617"/>
            <a:ext cx="968659" cy="1338828"/>
          </a:xfrm>
          <a:prstGeom prst="rect">
            <a:avLst/>
          </a:prstGeom>
          <a:solidFill>
            <a:schemeClr val="bg1">
              <a:lumMod val="95000"/>
            </a:schemeClr>
          </a:solidFill>
          <a:ln w="9525">
            <a:noFill/>
            <a:miter lim="800000"/>
            <a:headEnd/>
            <a:tailEnd/>
          </a:ln>
        </p:spPr>
        <p:txBody>
          <a:bodyPr wrap="square">
            <a:spAutoFit/>
          </a:bodyPr>
          <a:lstStyle/>
          <a:p>
            <a:r>
              <a:rPr lang="en-US" sz="900" b="1" u="sng" dirty="0" smtClean="0">
                <a:solidFill>
                  <a:schemeClr val="tx2"/>
                </a:solidFill>
              </a:rPr>
              <a:t>AA 7 </a:t>
            </a:r>
            <a:endParaRPr lang="en-US" sz="900" b="1" u="sng" dirty="0">
              <a:solidFill>
                <a:schemeClr val="tx2"/>
              </a:solidFill>
            </a:endParaRPr>
          </a:p>
          <a:p>
            <a:r>
              <a:rPr lang="en-US" sz="900" b="1" dirty="0">
                <a:solidFill>
                  <a:schemeClr val="tx2"/>
                </a:solidFill>
              </a:rPr>
              <a:t>CM </a:t>
            </a:r>
            <a:r>
              <a:rPr lang="en-US" sz="900" b="1" dirty="0" smtClean="0">
                <a:solidFill>
                  <a:schemeClr val="tx2"/>
                </a:solidFill>
              </a:rPr>
              <a:t>7.0.0.0/</a:t>
            </a:r>
            <a:br>
              <a:rPr lang="en-US" sz="900" b="1" dirty="0" smtClean="0">
                <a:solidFill>
                  <a:schemeClr val="tx2"/>
                </a:solidFill>
              </a:rPr>
            </a:br>
            <a:r>
              <a:rPr lang="en-US" sz="900" b="1" dirty="0" smtClean="0">
                <a:solidFill>
                  <a:schemeClr val="tx2"/>
                </a:solidFill>
              </a:rPr>
              <a:t>CM 7.0.0.1</a:t>
            </a:r>
            <a:endParaRPr lang="en-US" sz="900" b="1" dirty="0">
              <a:solidFill>
                <a:schemeClr val="tx2"/>
              </a:solidFill>
            </a:endParaRPr>
          </a:p>
          <a:p>
            <a:r>
              <a:rPr lang="en-US" sz="900" b="1" dirty="0">
                <a:solidFill>
                  <a:schemeClr val="tx2"/>
                </a:solidFill>
              </a:rPr>
              <a:t>SM </a:t>
            </a:r>
            <a:r>
              <a:rPr lang="en-US" sz="900" b="1" dirty="0" smtClean="0">
                <a:solidFill>
                  <a:schemeClr val="tx2"/>
                </a:solidFill>
              </a:rPr>
              <a:t>7.0.0.0</a:t>
            </a:r>
            <a:endParaRPr lang="en-US" sz="900" b="1" dirty="0">
              <a:solidFill>
                <a:schemeClr val="tx2"/>
              </a:solidFill>
            </a:endParaRPr>
          </a:p>
          <a:p>
            <a:r>
              <a:rPr lang="en-US" sz="900" b="1" dirty="0">
                <a:solidFill>
                  <a:schemeClr val="tx2"/>
                </a:solidFill>
              </a:rPr>
              <a:t>SMGR </a:t>
            </a:r>
            <a:r>
              <a:rPr lang="en-US" sz="900" b="1" dirty="0" smtClean="0">
                <a:solidFill>
                  <a:schemeClr val="tx2"/>
                </a:solidFill>
              </a:rPr>
              <a:t>7.0.0.0</a:t>
            </a:r>
            <a:endParaRPr lang="en-US" sz="900" b="1" dirty="0">
              <a:solidFill>
                <a:schemeClr val="tx2"/>
              </a:solidFill>
            </a:endParaRPr>
          </a:p>
          <a:p>
            <a:r>
              <a:rPr lang="en-US" sz="900" b="1" dirty="0">
                <a:solidFill>
                  <a:schemeClr val="tx2"/>
                </a:solidFill>
              </a:rPr>
              <a:t>PS </a:t>
            </a:r>
            <a:r>
              <a:rPr lang="en-US" sz="900" b="1" dirty="0" smtClean="0">
                <a:solidFill>
                  <a:schemeClr val="tx2"/>
                </a:solidFill>
              </a:rPr>
              <a:t>7.0.0.0</a:t>
            </a:r>
            <a:endParaRPr lang="en-US" sz="900" b="1" dirty="0">
              <a:solidFill>
                <a:schemeClr val="tx2"/>
              </a:solidFill>
            </a:endParaRPr>
          </a:p>
          <a:p>
            <a:r>
              <a:rPr lang="en-US" sz="900" b="1" dirty="0">
                <a:solidFill>
                  <a:schemeClr val="tx2"/>
                </a:solidFill>
              </a:rPr>
              <a:t>AES </a:t>
            </a:r>
            <a:r>
              <a:rPr lang="en-US" sz="900" b="1" dirty="0" smtClean="0">
                <a:solidFill>
                  <a:schemeClr val="tx2"/>
                </a:solidFill>
              </a:rPr>
              <a:t>7.0.0.0</a:t>
            </a:r>
            <a:endParaRPr lang="en-US" sz="900" b="1" dirty="0">
              <a:solidFill>
                <a:schemeClr val="tx2"/>
              </a:solidFill>
            </a:endParaRPr>
          </a:p>
          <a:p>
            <a:r>
              <a:rPr lang="en-US" sz="900" b="1" dirty="0">
                <a:solidFill>
                  <a:schemeClr val="tx2"/>
                </a:solidFill>
              </a:rPr>
              <a:t>BGW </a:t>
            </a:r>
            <a:r>
              <a:rPr lang="en-US" sz="900" b="1" dirty="0" smtClean="0">
                <a:solidFill>
                  <a:schemeClr val="tx2"/>
                </a:solidFill>
              </a:rPr>
              <a:t>7.0.0.0</a:t>
            </a:r>
            <a:endParaRPr lang="en-US" sz="900" b="1" dirty="0">
              <a:solidFill>
                <a:schemeClr val="tx2"/>
              </a:solidFill>
            </a:endParaRPr>
          </a:p>
          <a:p>
            <a:r>
              <a:rPr lang="en-GB" sz="900" b="1" dirty="0">
                <a:solidFill>
                  <a:schemeClr val="tx2"/>
                </a:solidFill>
              </a:rPr>
              <a:t>US </a:t>
            </a:r>
            <a:r>
              <a:rPr lang="en-GB" sz="900" b="1" dirty="0" smtClean="0">
                <a:solidFill>
                  <a:schemeClr val="tx2"/>
                </a:solidFill>
              </a:rPr>
              <a:t>7.0.0.0</a:t>
            </a:r>
            <a:endParaRPr lang="en-US" sz="900" b="1" dirty="0" smtClean="0">
              <a:solidFill>
                <a:schemeClr val="tx2"/>
              </a:solidFill>
            </a:endParaRPr>
          </a:p>
        </p:txBody>
      </p:sp>
      <p:sp>
        <p:nvSpPr>
          <p:cNvPr id="58" name="TextBox 111"/>
          <p:cNvSpPr txBox="1">
            <a:spLocks noChangeArrowheads="1"/>
          </p:cNvSpPr>
          <p:nvPr/>
        </p:nvSpPr>
        <p:spPr bwMode="auto">
          <a:xfrm>
            <a:off x="4032164" y="4271126"/>
            <a:ext cx="823119" cy="230832"/>
          </a:xfrm>
          <a:prstGeom prst="rect">
            <a:avLst/>
          </a:prstGeom>
          <a:noFill/>
          <a:ln w="9525">
            <a:noFill/>
            <a:miter lim="800000"/>
            <a:headEnd/>
            <a:tailEnd/>
          </a:ln>
        </p:spPr>
        <p:txBody>
          <a:bodyPr wrap="square">
            <a:spAutoFit/>
          </a:bodyPr>
          <a:lstStyle/>
          <a:p>
            <a:r>
              <a:rPr lang="en-US" sz="900" b="1" dirty="0" smtClean="0">
                <a:solidFill>
                  <a:schemeClr val="tx2"/>
                </a:solidFill>
              </a:rPr>
              <a:t>8 Feb 2016</a:t>
            </a:r>
            <a:endParaRPr lang="en-US" sz="900" b="1" dirty="0">
              <a:solidFill>
                <a:schemeClr val="tx2"/>
              </a:solidFill>
            </a:endParaRPr>
          </a:p>
        </p:txBody>
      </p:sp>
      <p:sp>
        <p:nvSpPr>
          <p:cNvPr id="59" name="TextBox 111"/>
          <p:cNvSpPr txBox="1">
            <a:spLocks noChangeArrowheads="1"/>
          </p:cNvSpPr>
          <p:nvPr/>
        </p:nvSpPr>
        <p:spPr bwMode="auto">
          <a:xfrm>
            <a:off x="5151204" y="4186771"/>
            <a:ext cx="823119" cy="230832"/>
          </a:xfrm>
          <a:prstGeom prst="rect">
            <a:avLst/>
          </a:prstGeom>
          <a:noFill/>
          <a:ln w="9525">
            <a:noFill/>
            <a:miter lim="800000"/>
            <a:headEnd/>
            <a:tailEnd/>
          </a:ln>
        </p:spPr>
        <p:txBody>
          <a:bodyPr wrap="square">
            <a:spAutoFit/>
          </a:bodyPr>
          <a:lstStyle/>
          <a:p>
            <a:r>
              <a:rPr lang="en-US" sz="900" b="1" dirty="0" smtClean="0">
                <a:solidFill>
                  <a:schemeClr val="tx2"/>
                </a:solidFill>
              </a:rPr>
              <a:t>9 May 2016</a:t>
            </a:r>
            <a:endParaRPr lang="en-US" sz="900" b="1" dirty="0">
              <a:solidFill>
                <a:schemeClr val="tx2"/>
              </a:solidFill>
            </a:endParaRPr>
          </a:p>
        </p:txBody>
      </p:sp>
      <p:sp>
        <p:nvSpPr>
          <p:cNvPr id="63" name="TextBox 111"/>
          <p:cNvSpPr txBox="1">
            <a:spLocks noChangeArrowheads="1"/>
          </p:cNvSpPr>
          <p:nvPr/>
        </p:nvSpPr>
        <p:spPr bwMode="auto">
          <a:xfrm>
            <a:off x="5793007" y="4368469"/>
            <a:ext cx="1060009" cy="369332"/>
          </a:xfrm>
          <a:prstGeom prst="rect">
            <a:avLst/>
          </a:prstGeom>
          <a:noFill/>
          <a:ln w="9525">
            <a:noFill/>
            <a:miter lim="800000"/>
            <a:headEnd/>
            <a:tailEnd/>
          </a:ln>
        </p:spPr>
        <p:txBody>
          <a:bodyPr wrap="square">
            <a:spAutoFit/>
          </a:bodyPr>
          <a:lstStyle/>
          <a:p>
            <a:r>
              <a:rPr lang="en-US" sz="900" b="1" dirty="0" smtClean="0">
                <a:solidFill>
                  <a:schemeClr val="tx2"/>
                </a:solidFill>
              </a:rPr>
              <a:t>13 Jun 2016* </a:t>
            </a:r>
            <a:br>
              <a:rPr lang="en-US" sz="900" b="1" dirty="0" smtClean="0">
                <a:solidFill>
                  <a:schemeClr val="tx2"/>
                </a:solidFill>
              </a:rPr>
            </a:br>
            <a:endParaRPr lang="en-US" sz="900" b="1" i="1" dirty="0">
              <a:solidFill>
                <a:srgbClr val="0070C0"/>
              </a:solidFill>
            </a:endParaRPr>
          </a:p>
        </p:txBody>
      </p:sp>
      <p:sp>
        <p:nvSpPr>
          <p:cNvPr id="64" name="TextBox 111"/>
          <p:cNvSpPr txBox="1">
            <a:spLocks noChangeArrowheads="1"/>
          </p:cNvSpPr>
          <p:nvPr/>
        </p:nvSpPr>
        <p:spPr bwMode="auto">
          <a:xfrm>
            <a:off x="6455694" y="3949722"/>
            <a:ext cx="823119" cy="230832"/>
          </a:xfrm>
          <a:prstGeom prst="rect">
            <a:avLst/>
          </a:prstGeom>
          <a:noFill/>
          <a:ln w="9525">
            <a:noFill/>
            <a:miter lim="800000"/>
            <a:headEnd/>
            <a:tailEnd/>
          </a:ln>
        </p:spPr>
        <p:txBody>
          <a:bodyPr wrap="square">
            <a:spAutoFit/>
          </a:bodyPr>
          <a:lstStyle/>
          <a:p>
            <a:r>
              <a:rPr lang="en-US" sz="900" b="1" dirty="0" smtClean="0">
                <a:solidFill>
                  <a:schemeClr val="tx2"/>
                </a:solidFill>
              </a:rPr>
              <a:t>8 Aug 2016</a:t>
            </a:r>
            <a:endParaRPr lang="en-US" sz="900" b="1" dirty="0">
              <a:solidFill>
                <a:schemeClr val="tx2"/>
              </a:solidFill>
            </a:endParaRPr>
          </a:p>
        </p:txBody>
      </p:sp>
      <p:cxnSp>
        <p:nvCxnSpPr>
          <p:cNvPr id="65" name="Straight Connector 64"/>
          <p:cNvCxnSpPr>
            <a:endCxn id="64" idx="0"/>
          </p:cNvCxnSpPr>
          <p:nvPr/>
        </p:nvCxnSpPr>
        <p:spPr>
          <a:xfrm flipH="1">
            <a:off x="6867254" y="2600924"/>
            <a:ext cx="6352" cy="1348798"/>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53"/>
          <p:cNvSpPr txBox="1">
            <a:spLocks noChangeArrowheads="1"/>
          </p:cNvSpPr>
          <p:nvPr/>
        </p:nvSpPr>
        <p:spPr bwMode="auto">
          <a:xfrm>
            <a:off x="3212941" y="1251633"/>
            <a:ext cx="929020" cy="1200329"/>
          </a:xfrm>
          <a:prstGeom prst="rect">
            <a:avLst/>
          </a:prstGeom>
          <a:solidFill>
            <a:schemeClr val="accent5">
              <a:lumMod val="20000"/>
              <a:lumOff val="80000"/>
            </a:schemeClr>
          </a:solidFill>
          <a:ln w="9525">
            <a:noFill/>
            <a:miter lim="800000"/>
            <a:headEnd/>
            <a:tailEnd/>
          </a:ln>
        </p:spPr>
        <p:txBody>
          <a:bodyPr wrap="square">
            <a:spAutoFit/>
          </a:bodyPr>
          <a:lstStyle/>
          <a:p>
            <a:r>
              <a:rPr lang="en-US" sz="900" b="1" dirty="0" smtClean="0">
                <a:solidFill>
                  <a:schemeClr val="tx2"/>
                </a:solidFill>
              </a:rPr>
              <a:t>CM </a:t>
            </a:r>
            <a:r>
              <a:rPr lang="en-GB" sz="900" b="1" dirty="0" smtClean="0">
                <a:solidFill>
                  <a:schemeClr val="tx2"/>
                </a:solidFill>
              </a:rPr>
              <a:t>7.0.0.2</a:t>
            </a:r>
            <a:endParaRPr lang="en-US" sz="900" b="1" dirty="0" smtClean="0">
              <a:solidFill>
                <a:schemeClr val="tx2"/>
              </a:solidFill>
            </a:endParaRPr>
          </a:p>
          <a:p>
            <a:r>
              <a:rPr lang="en-US" sz="900" b="1" dirty="0" smtClean="0">
                <a:solidFill>
                  <a:schemeClr val="tx2"/>
                </a:solidFill>
              </a:rPr>
              <a:t>SM </a:t>
            </a:r>
            <a:r>
              <a:rPr lang="en-GB" sz="900" b="1" dirty="0" smtClean="0">
                <a:solidFill>
                  <a:schemeClr val="tx2"/>
                </a:solidFill>
              </a:rPr>
              <a:t>7.0.0.1</a:t>
            </a:r>
            <a:endParaRPr lang="en-US" sz="900" b="1" dirty="0" smtClean="0">
              <a:solidFill>
                <a:schemeClr val="tx2"/>
              </a:solidFill>
            </a:endParaRPr>
          </a:p>
          <a:p>
            <a:r>
              <a:rPr lang="en-US" sz="900" b="1" dirty="0" smtClean="0">
                <a:solidFill>
                  <a:schemeClr val="tx2"/>
                </a:solidFill>
              </a:rPr>
              <a:t>SMGR </a:t>
            </a:r>
            <a:r>
              <a:rPr lang="en-GB" sz="900" b="1" dirty="0" smtClean="0">
                <a:solidFill>
                  <a:schemeClr val="tx2"/>
                </a:solidFill>
              </a:rPr>
              <a:t>7.0.0.1</a:t>
            </a:r>
            <a:endParaRPr lang="en-US" sz="900" b="1" dirty="0">
              <a:solidFill>
                <a:schemeClr val="tx2"/>
              </a:solidFill>
            </a:endParaRPr>
          </a:p>
          <a:p>
            <a:r>
              <a:rPr lang="en-US" sz="900" b="1" dirty="0">
                <a:solidFill>
                  <a:schemeClr val="tx2"/>
                </a:solidFill>
              </a:rPr>
              <a:t>PS </a:t>
            </a:r>
            <a:r>
              <a:rPr lang="en-GB" sz="900" b="1" dirty="0" smtClean="0">
                <a:solidFill>
                  <a:schemeClr val="tx2"/>
                </a:solidFill>
              </a:rPr>
              <a:t>7.0.0.1</a:t>
            </a:r>
            <a:endParaRPr lang="en-US" sz="900" b="1" dirty="0">
              <a:solidFill>
                <a:schemeClr val="tx2"/>
              </a:solidFill>
            </a:endParaRPr>
          </a:p>
          <a:p>
            <a:r>
              <a:rPr lang="en-US" sz="900" b="1" strike="sngStrike" dirty="0">
                <a:solidFill>
                  <a:schemeClr val="tx2"/>
                </a:solidFill>
              </a:rPr>
              <a:t>AES </a:t>
            </a:r>
            <a:r>
              <a:rPr lang="en-GB" sz="900" b="1" strike="sngStrike" dirty="0" smtClean="0">
                <a:solidFill>
                  <a:schemeClr val="tx2"/>
                </a:solidFill>
              </a:rPr>
              <a:t>7.0.0.1</a:t>
            </a:r>
            <a:endParaRPr lang="en-US" sz="900" b="1" strike="sngStrike" dirty="0">
              <a:solidFill>
                <a:schemeClr val="tx2"/>
              </a:solidFill>
            </a:endParaRPr>
          </a:p>
          <a:p>
            <a:r>
              <a:rPr lang="en-US" sz="900" b="1" dirty="0">
                <a:solidFill>
                  <a:schemeClr val="tx2"/>
                </a:solidFill>
              </a:rPr>
              <a:t>BGW </a:t>
            </a:r>
            <a:r>
              <a:rPr lang="en-GB" sz="900" b="1" dirty="0" smtClean="0">
                <a:solidFill>
                  <a:schemeClr val="tx2"/>
                </a:solidFill>
              </a:rPr>
              <a:t>7.0.0.1</a:t>
            </a:r>
            <a:endParaRPr lang="en-US" sz="900" b="1" dirty="0">
              <a:solidFill>
                <a:schemeClr val="tx2"/>
              </a:solidFill>
            </a:endParaRPr>
          </a:p>
          <a:p>
            <a:r>
              <a:rPr lang="en-GB" sz="900" b="1" dirty="0">
                <a:solidFill>
                  <a:schemeClr val="tx2"/>
                </a:solidFill>
              </a:rPr>
              <a:t>US </a:t>
            </a:r>
            <a:r>
              <a:rPr lang="en-GB" sz="900" b="1" dirty="0" smtClean="0">
                <a:solidFill>
                  <a:schemeClr val="tx2"/>
                </a:solidFill>
              </a:rPr>
              <a:t>7.0.0.1</a:t>
            </a:r>
          </a:p>
          <a:p>
            <a:r>
              <a:rPr lang="en-GB" sz="900" b="1" dirty="0" smtClean="0">
                <a:solidFill>
                  <a:schemeClr val="tx2"/>
                </a:solidFill>
              </a:rPr>
              <a:t>AVP 7.0.0.1</a:t>
            </a:r>
            <a:endParaRPr lang="en-US" sz="900" b="1" dirty="0">
              <a:solidFill>
                <a:schemeClr val="tx2"/>
              </a:solidFill>
            </a:endParaRPr>
          </a:p>
        </p:txBody>
      </p:sp>
      <p:sp>
        <p:nvSpPr>
          <p:cNvPr id="45" name="TextBox 53"/>
          <p:cNvSpPr txBox="1">
            <a:spLocks noChangeArrowheads="1"/>
          </p:cNvSpPr>
          <p:nvPr/>
        </p:nvSpPr>
        <p:spPr bwMode="auto">
          <a:xfrm>
            <a:off x="4119192" y="1251633"/>
            <a:ext cx="907852" cy="1200329"/>
          </a:xfrm>
          <a:prstGeom prst="rect">
            <a:avLst/>
          </a:prstGeom>
          <a:noFill/>
          <a:ln w="9525">
            <a:noFill/>
            <a:miter lim="800000"/>
            <a:headEnd/>
            <a:tailEnd/>
          </a:ln>
        </p:spPr>
        <p:txBody>
          <a:bodyPr wrap="square">
            <a:spAutoFit/>
          </a:bodyPr>
          <a:lstStyle/>
          <a:p>
            <a:r>
              <a:rPr lang="en-US" sz="900" b="1" dirty="0" smtClean="0">
                <a:solidFill>
                  <a:schemeClr val="tx2"/>
                </a:solidFill>
              </a:rPr>
              <a:t>CM 7.0.0.3</a:t>
            </a:r>
            <a:endParaRPr lang="en-US" sz="900" b="1" dirty="0">
              <a:solidFill>
                <a:schemeClr val="tx2"/>
              </a:solidFill>
            </a:endParaRPr>
          </a:p>
          <a:p>
            <a:r>
              <a:rPr lang="en-US" sz="900" b="1" dirty="0">
                <a:solidFill>
                  <a:schemeClr val="tx2"/>
                </a:solidFill>
              </a:rPr>
              <a:t>SM 7.0.0.2</a:t>
            </a:r>
          </a:p>
          <a:p>
            <a:r>
              <a:rPr lang="en-US" sz="900" b="1" dirty="0">
                <a:solidFill>
                  <a:schemeClr val="tx2"/>
                </a:solidFill>
              </a:rPr>
              <a:t>SMGR 7.0.0.2</a:t>
            </a:r>
          </a:p>
          <a:p>
            <a:r>
              <a:rPr lang="en-US" sz="900" b="1" dirty="0">
                <a:solidFill>
                  <a:schemeClr val="tx2"/>
                </a:solidFill>
              </a:rPr>
              <a:t>PS 7.0.0.2</a:t>
            </a:r>
          </a:p>
          <a:p>
            <a:r>
              <a:rPr lang="en-US" sz="900" b="1" dirty="0">
                <a:solidFill>
                  <a:schemeClr val="tx2"/>
                </a:solidFill>
              </a:rPr>
              <a:t>AES 7.0.0.2</a:t>
            </a:r>
          </a:p>
          <a:p>
            <a:r>
              <a:rPr lang="en-US" sz="900" b="1" dirty="0">
                <a:solidFill>
                  <a:schemeClr val="tx2"/>
                </a:solidFill>
              </a:rPr>
              <a:t>BGW 7.0.0.2</a:t>
            </a:r>
          </a:p>
          <a:p>
            <a:r>
              <a:rPr lang="en-GB" sz="900" b="1" dirty="0">
                <a:solidFill>
                  <a:schemeClr val="tx2"/>
                </a:solidFill>
              </a:rPr>
              <a:t>US </a:t>
            </a:r>
            <a:r>
              <a:rPr lang="en-US" sz="900" b="1" dirty="0">
                <a:solidFill>
                  <a:schemeClr val="tx2"/>
                </a:solidFill>
              </a:rPr>
              <a:t>7.0.0.2</a:t>
            </a:r>
            <a:endParaRPr lang="en-GB" sz="900" b="1" dirty="0" smtClean="0">
              <a:solidFill>
                <a:schemeClr val="tx2"/>
              </a:solidFill>
            </a:endParaRPr>
          </a:p>
          <a:p>
            <a:r>
              <a:rPr lang="en-GB" sz="900" b="1" dirty="0" smtClean="0">
                <a:solidFill>
                  <a:schemeClr val="tx2"/>
                </a:solidFill>
              </a:rPr>
              <a:t>AVP </a:t>
            </a:r>
            <a:r>
              <a:rPr lang="en-US" sz="900" b="1" dirty="0">
                <a:solidFill>
                  <a:schemeClr val="tx2"/>
                </a:solidFill>
              </a:rPr>
              <a:t>7.0.0.2</a:t>
            </a:r>
          </a:p>
        </p:txBody>
      </p:sp>
      <p:sp>
        <p:nvSpPr>
          <p:cNvPr id="17" name="TextBox 16"/>
          <p:cNvSpPr txBox="1"/>
          <p:nvPr/>
        </p:nvSpPr>
        <p:spPr>
          <a:xfrm>
            <a:off x="262837" y="5318337"/>
            <a:ext cx="8537691" cy="217344"/>
          </a:xfrm>
          <a:prstGeom prst="rect">
            <a:avLst/>
          </a:prstGeom>
          <a:solidFill>
            <a:schemeClr val="accent3">
              <a:lumMod val="20000"/>
              <a:lumOff val="80000"/>
            </a:schemeClr>
          </a:solidFill>
        </p:spPr>
        <p:txBody>
          <a:bodyPr wrap="square" rtlCol="0">
            <a:noAutofit/>
          </a:bodyPr>
          <a:lstStyle/>
          <a:p>
            <a:pPr>
              <a:lnSpc>
                <a:spcPct val="90000"/>
              </a:lnSpc>
            </a:pPr>
            <a:r>
              <a:rPr lang="en-US" sz="1000" b="1" i="1" dirty="0">
                <a:solidFill>
                  <a:schemeClr val="tx2"/>
                </a:solidFill>
              </a:rPr>
              <a:t>PS, AES, </a:t>
            </a:r>
            <a:r>
              <a:rPr lang="en-US" sz="1000" b="1" i="1" dirty="0" smtClean="0">
                <a:solidFill>
                  <a:schemeClr val="tx2"/>
                </a:solidFill>
              </a:rPr>
              <a:t>System Platform </a:t>
            </a:r>
            <a:r>
              <a:rPr lang="en-US" sz="1000" b="1" i="1" dirty="0">
                <a:solidFill>
                  <a:schemeClr val="tx2"/>
                </a:solidFill>
              </a:rPr>
              <a:t>&amp; BGW 6.x </a:t>
            </a:r>
            <a:r>
              <a:rPr lang="en-US" sz="1000" b="1" i="1" dirty="0" smtClean="0">
                <a:solidFill>
                  <a:schemeClr val="tx2"/>
                </a:solidFill>
              </a:rPr>
              <a:t>service packs are released </a:t>
            </a:r>
            <a:r>
              <a:rPr lang="en-US" sz="1000" b="1" i="1" dirty="0">
                <a:solidFill>
                  <a:schemeClr val="tx2"/>
                </a:solidFill>
              </a:rPr>
              <a:t>as needed but would align to </a:t>
            </a:r>
            <a:r>
              <a:rPr lang="en-US" sz="1000" b="1" i="1" dirty="0" smtClean="0">
                <a:solidFill>
                  <a:schemeClr val="tx2"/>
                </a:solidFill>
              </a:rPr>
              <a:t>the 6.x quarterly cadence </a:t>
            </a:r>
            <a:r>
              <a:rPr lang="en-US" sz="1000" b="1" i="1" dirty="0">
                <a:solidFill>
                  <a:schemeClr val="tx2"/>
                </a:solidFill>
              </a:rPr>
              <a:t>if </a:t>
            </a:r>
            <a:r>
              <a:rPr lang="en-US" sz="1000" b="1" i="1" dirty="0" smtClean="0">
                <a:solidFill>
                  <a:schemeClr val="tx2"/>
                </a:solidFill>
              </a:rPr>
              <a:t>planned at all. </a:t>
            </a:r>
            <a:endParaRPr lang="en-US" sz="1000" b="1" i="1" dirty="0">
              <a:solidFill>
                <a:schemeClr val="tx2"/>
              </a:solidFill>
            </a:endParaRPr>
          </a:p>
          <a:p>
            <a:pPr>
              <a:lnSpc>
                <a:spcPct val="90000"/>
              </a:lnSpc>
            </a:pPr>
            <a:endParaRPr lang="en-US" sz="1000" b="1" i="1" dirty="0" smtClean="0">
              <a:solidFill>
                <a:schemeClr val="tx2"/>
              </a:solidFill>
            </a:endParaRPr>
          </a:p>
        </p:txBody>
      </p:sp>
      <p:sp>
        <p:nvSpPr>
          <p:cNvPr id="51" name="TextBox 40"/>
          <p:cNvSpPr txBox="1">
            <a:spLocks noChangeArrowheads="1"/>
          </p:cNvSpPr>
          <p:nvPr/>
        </p:nvSpPr>
        <p:spPr bwMode="auto">
          <a:xfrm>
            <a:off x="262837" y="5535681"/>
            <a:ext cx="8537691" cy="364416"/>
          </a:xfrm>
          <a:prstGeom prst="rect">
            <a:avLst/>
          </a:prstGeom>
          <a:solidFill>
            <a:schemeClr val="accent3">
              <a:lumMod val="40000"/>
              <a:lumOff val="60000"/>
            </a:schemeClr>
          </a:solidFill>
          <a:ln w="9525">
            <a:noFill/>
            <a:miter lim="800000"/>
            <a:headEnd/>
            <a:tailEnd/>
          </a:ln>
        </p:spPr>
        <p:txBody>
          <a:bodyPr/>
          <a:lstStyle/>
          <a:p>
            <a:pPr>
              <a:lnSpc>
                <a:spcPct val="90000"/>
              </a:lnSpc>
            </a:pPr>
            <a:r>
              <a:rPr lang="en-US" sz="1000" b="1" i="1" dirty="0">
                <a:solidFill>
                  <a:schemeClr val="tx2"/>
                </a:solidFill>
              </a:rPr>
              <a:t>Note: To consider </a:t>
            </a:r>
            <a:r>
              <a:rPr lang="en-US" sz="1000" b="1" i="1" dirty="0" smtClean="0">
                <a:solidFill>
                  <a:schemeClr val="tx2"/>
                </a:solidFill>
              </a:rPr>
              <a:t>a code </a:t>
            </a:r>
            <a:r>
              <a:rPr lang="en-US" sz="1000" b="1" i="1" dirty="0">
                <a:solidFill>
                  <a:schemeClr val="tx2"/>
                </a:solidFill>
              </a:rPr>
              <a:t>change/fix for a specific Service Pack, the application team(s) </a:t>
            </a:r>
            <a:r>
              <a:rPr lang="en-US" sz="1000" b="1" i="1" dirty="0" smtClean="0">
                <a:solidFill>
                  <a:schemeClr val="tx2"/>
                </a:solidFill>
              </a:rPr>
              <a:t>require a </a:t>
            </a:r>
            <a:r>
              <a:rPr lang="en-US" sz="1000" b="1" i="1" dirty="0">
                <a:solidFill>
                  <a:schemeClr val="tx2"/>
                </a:solidFill>
              </a:rPr>
              <a:t>minimum </a:t>
            </a:r>
            <a:r>
              <a:rPr lang="en-US" sz="1000" b="1" i="1" dirty="0" smtClean="0">
                <a:solidFill>
                  <a:schemeClr val="tx2"/>
                </a:solidFill>
              </a:rPr>
              <a:t>submission interval of 10 weeks before a targeted Service </a:t>
            </a:r>
            <a:r>
              <a:rPr lang="en-US" sz="1000" b="1" i="1" dirty="0">
                <a:solidFill>
                  <a:schemeClr val="tx2"/>
                </a:solidFill>
              </a:rPr>
              <a:t>Pack GA date.</a:t>
            </a:r>
          </a:p>
        </p:txBody>
      </p:sp>
      <p:cxnSp>
        <p:nvCxnSpPr>
          <p:cNvPr id="53" name="Straight Connector 52"/>
          <p:cNvCxnSpPr/>
          <p:nvPr/>
        </p:nvCxnSpPr>
        <p:spPr>
          <a:xfrm>
            <a:off x="2711060" y="3483219"/>
            <a:ext cx="0" cy="371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828078" y="3077006"/>
            <a:ext cx="0" cy="1129328"/>
          </a:xfrm>
          <a:prstGeom prst="line">
            <a:avLst/>
          </a:prstGeom>
        </p:spPr>
        <p:style>
          <a:lnRef idx="1">
            <a:schemeClr val="accent1"/>
          </a:lnRef>
          <a:fillRef idx="0">
            <a:schemeClr val="accent1"/>
          </a:fillRef>
          <a:effectRef idx="0">
            <a:schemeClr val="accent1"/>
          </a:effectRef>
          <a:fontRef idx="minor">
            <a:schemeClr val="tx1"/>
          </a:fontRef>
        </p:style>
      </p:cxnSp>
      <p:sp>
        <p:nvSpPr>
          <p:cNvPr id="71" name="TextBox 111"/>
          <p:cNvSpPr txBox="1">
            <a:spLocks noChangeArrowheads="1"/>
          </p:cNvSpPr>
          <p:nvPr/>
        </p:nvSpPr>
        <p:spPr bwMode="auto">
          <a:xfrm>
            <a:off x="2292876" y="3844020"/>
            <a:ext cx="990601" cy="492443"/>
          </a:xfrm>
          <a:prstGeom prst="rect">
            <a:avLst/>
          </a:prstGeom>
          <a:noFill/>
          <a:ln w="9525">
            <a:noFill/>
            <a:miter lim="800000"/>
            <a:headEnd/>
            <a:tailEnd/>
          </a:ln>
        </p:spPr>
        <p:txBody>
          <a:bodyPr wrap="square">
            <a:spAutoFit/>
          </a:bodyPr>
          <a:lstStyle/>
          <a:p>
            <a:r>
              <a:rPr lang="en-US" sz="900" b="1" dirty="0" smtClean="0">
                <a:solidFill>
                  <a:schemeClr val="accent3">
                    <a:lumMod val="75000"/>
                  </a:schemeClr>
                </a:solidFill>
              </a:rPr>
              <a:t>31 Aug 15</a:t>
            </a:r>
            <a:br>
              <a:rPr lang="en-US" sz="900" b="1" dirty="0" smtClean="0">
                <a:solidFill>
                  <a:schemeClr val="accent3">
                    <a:lumMod val="75000"/>
                  </a:schemeClr>
                </a:solidFill>
              </a:rPr>
            </a:br>
            <a:r>
              <a:rPr lang="en-US" sz="900" b="1" dirty="0" smtClean="0">
                <a:solidFill>
                  <a:schemeClr val="tx2"/>
                </a:solidFill>
              </a:rPr>
              <a:t>14 Sep  15 </a:t>
            </a:r>
            <a:r>
              <a:rPr lang="en-US" sz="800" b="1" dirty="0" smtClean="0">
                <a:solidFill>
                  <a:schemeClr val="tx2"/>
                </a:solidFill>
              </a:rPr>
              <a:t>(“Sept Release”)</a:t>
            </a:r>
            <a:endParaRPr lang="en-US" sz="800" b="1" dirty="0">
              <a:solidFill>
                <a:schemeClr val="tx2"/>
              </a:solidFill>
            </a:endParaRPr>
          </a:p>
        </p:txBody>
      </p:sp>
      <p:sp>
        <p:nvSpPr>
          <p:cNvPr id="75" name="TextBox 53"/>
          <p:cNvSpPr txBox="1">
            <a:spLocks noChangeArrowheads="1"/>
          </p:cNvSpPr>
          <p:nvPr/>
        </p:nvSpPr>
        <p:spPr bwMode="auto">
          <a:xfrm>
            <a:off x="2230497" y="2631973"/>
            <a:ext cx="1048188" cy="923330"/>
          </a:xfrm>
          <a:prstGeom prst="rect">
            <a:avLst/>
          </a:prstGeom>
          <a:solidFill>
            <a:schemeClr val="bg1">
              <a:lumMod val="95000"/>
            </a:schemeClr>
          </a:solidFill>
          <a:ln w="9525">
            <a:noFill/>
            <a:miter lim="800000"/>
            <a:headEnd/>
            <a:tailEnd/>
          </a:ln>
        </p:spPr>
        <p:txBody>
          <a:bodyPr wrap="square">
            <a:spAutoFit/>
          </a:bodyPr>
          <a:lstStyle/>
          <a:p>
            <a:r>
              <a:rPr lang="en-US" sz="900" b="1" dirty="0">
                <a:solidFill>
                  <a:schemeClr val="tx2"/>
                </a:solidFill>
              </a:rPr>
              <a:t>SMGR </a:t>
            </a:r>
            <a:r>
              <a:rPr lang="en-US" sz="900" b="1" dirty="0" smtClean="0">
                <a:solidFill>
                  <a:schemeClr val="tx2"/>
                </a:solidFill>
              </a:rPr>
              <a:t>6.3.15</a:t>
            </a:r>
          </a:p>
          <a:p>
            <a:r>
              <a:rPr lang="en-US" sz="900" b="1" dirty="0" smtClean="0">
                <a:solidFill>
                  <a:schemeClr val="tx2"/>
                </a:solidFill>
              </a:rPr>
              <a:t>WebLM 6.3.15</a:t>
            </a:r>
            <a:endParaRPr lang="en-US" sz="900" b="1" dirty="0">
              <a:solidFill>
                <a:schemeClr val="tx2"/>
              </a:solidFill>
            </a:endParaRPr>
          </a:p>
          <a:p>
            <a:r>
              <a:rPr lang="en-US" sz="900" b="1" dirty="0">
                <a:solidFill>
                  <a:schemeClr val="tx2"/>
                </a:solidFill>
              </a:rPr>
              <a:t>SM </a:t>
            </a:r>
            <a:r>
              <a:rPr lang="en-US" sz="900" b="1" dirty="0" smtClean="0">
                <a:solidFill>
                  <a:schemeClr val="tx2"/>
                </a:solidFill>
              </a:rPr>
              <a:t>6.3.15</a:t>
            </a:r>
            <a:endParaRPr lang="en-US" sz="900" b="1" dirty="0">
              <a:solidFill>
                <a:schemeClr val="tx2"/>
              </a:solidFill>
            </a:endParaRPr>
          </a:p>
          <a:p>
            <a:r>
              <a:rPr lang="en-US" sz="900" b="1" dirty="0">
                <a:solidFill>
                  <a:schemeClr val="accent3">
                    <a:lumMod val="75000"/>
                  </a:schemeClr>
                </a:solidFill>
              </a:rPr>
              <a:t>CM </a:t>
            </a:r>
            <a:r>
              <a:rPr lang="en-US" sz="900" b="1" dirty="0" smtClean="0">
                <a:solidFill>
                  <a:schemeClr val="accent3">
                    <a:lumMod val="75000"/>
                  </a:schemeClr>
                </a:solidFill>
              </a:rPr>
              <a:t>6.3.12/112</a:t>
            </a:r>
            <a:endParaRPr lang="en-US" sz="900" b="1" dirty="0">
              <a:solidFill>
                <a:schemeClr val="accent3">
                  <a:lumMod val="75000"/>
                </a:schemeClr>
              </a:solidFill>
            </a:endParaRPr>
          </a:p>
          <a:p>
            <a:r>
              <a:rPr lang="en-GB" sz="900" b="1" dirty="0">
                <a:solidFill>
                  <a:schemeClr val="accent3">
                    <a:lumMod val="75000"/>
                  </a:schemeClr>
                </a:solidFill>
              </a:rPr>
              <a:t>US </a:t>
            </a:r>
            <a:r>
              <a:rPr lang="en-GB" sz="900" b="1" dirty="0" smtClean="0">
                <a:solidFill>
                  <a:schemeClr val="accent3">
                    <a:lumMod val="75000"/>
                  </a:schemeClr>
                </a:solidFill>
              </a:rPr>
              <a:t>6.3.11</a:t>
            </a:r>
          </a:p>
          <a:p>
            <a:r>
              <a:rPr lang="en-GB" sz="900" b="1" dirty="0" smtClean="0">
                <a:solidFill>
                  <a:schemeClr val="accent3">
                    <a:lumMod val="75000"/>
                  </a:schemeClr>
                </a:solidFill>
              </a:rPr>
              <a:t>BGW 6.3.11</a:t>
            </a:r>
            <a:endParaRPr lang="en-US" sz="900" b="1" dirty="0">
              <a:solidFill>
                <a:schemeClr val="accent3">
                  <a:lumMod val="75000"/>
                </a:schemeClr>
              </a:solidFill>
            </a:endParaRPr>
          </a:p>
        </p:txBody>
      </p:sp>
      <p:sp>
        <p:nvSpPr>
          <p:cNvPr id="54" name="TextBox 53"/>
          <p:cNvSpPr txBox="1">
            <a:spLocks noChangeArrowheads="1"/>
          </p:cNvSpPr>
          <p:nvPr/>
        </p:nvSpPr>
        <p:spPr bwMode="auto">
          <a:xfrm>
            <a:off x="3255648" y="2493474"/>
            <a:ext cx="1082647" cy="1061829"/>
          </a:xfrm>
          <a:prstGeom prst="rect">
            <a:avLst/>
          </a:prstGeom>
          <a:noFill/>
          <a:ln w="9525">
            <a:noFill/>
            <a:miter lim="800000"/>
            <a:headEnd/>
            <a:tailEnd/>
          </a:ln>
        </p:spPr>
        <p:txBody>
          <a:bodyPr wrap="square">
            <a:spAutoFit/>
          </a:bodyPr>
          <a:lstStyle/>
          <a:p>
            <a:r>
              <a:rPr lang="en-US" sz="900" b="1" dirty="0">
                <a:solidFill>
                  <a:schemeClr val="tx2"/>
                </a:solidFill>
              </a:rPr>
              <a:t>SMGR </a:t>
            </a:r>
            <a:r>
              <a:rPr lang="en-US" sz="900" b="1" dirty="0" smtClean="0">
                <a:solidFill>
                  <a:schemeClr val="tx2"/>
                </a:solidFill>
              </a:rPr>
              <a:t>6.3.16</a:t>
            </a:r>
          </a:p>
          <a:p>
            <a:r>
              <a:rPr lang="en-US" sz="900" b="1" dirty="0" smtClean="0">
                <a:solidFill>
                  <a:schemeClr val="tx2"/>
                </a:solidFill>
              </a:rPr>
              <a:t>WebLM 6.3.16</a:t>
            </a:r>
            <a:endParaRPr lang="en-US" sz="900" b="1" dirty="0">
              <a:solidFill>
                <a:schemeClr val="tx2"/>
              </a:solidFill>
            </a:endParaRPr>
          </a:p>
          <a:p>
            <a:r>
              <a:rPr lang="en-US" sz="900" b="1" dirty="0">
                <a:solidFill>
                  <a:schemeClr val="tx2"/>
                </a:solidFill>
              </a:rPr>
              <a:t>SM </a:t>
            </a:r>
            <a:r>
              <a:rPr lang="en-US" sz="900" b="1" dirty="0" smtClean="0">
                <a:solidFill>
                  <a:schemeClr val="tx2"/>
                </a:solidFill>
              </a:rPr>
              <a:t>6.3.16</a:t>
            </a:r>
            <a:endParaRPr lang="en-US" sz="900" b="1" dirty="0">
              <a:solidFill>
                <a:schemeClr val="tx2"/>
              </a:solidFill>
            </a:endParaRPr>
          </a:p>
          <a:p>
            <a:r>
              <a:rPr lang="en-US" sz="900" b="1" dirty="0">
                <a:solidFill>
                  <a:schemeClr val="tx2"/>
                </a:solidFill>
              </a:rPr>
              <a:t>CM </a:t>
            </a:r>
            <a:r>
              <a:rPr lang="en-US" sz="900" b="1" dirty="0" smtClean="0">
                <a:solidFill>
                  <a:schemeClr val="tx2"/>
                </a:solidFill>
              </a:rPr>
              <a:t>6.3.13/113</a:t>
            </a:r>
            <a:endParaRPr lang="en-US" sz="900" b="1" dirty="0">
              <a:solidFill>
                <a:schemeClr val="tx2"/>
              </a:solidFill>
            </a:endParaRPr>
          </a:p>
          <a:p>
            <a:r>
              <a:rPr lang="en-GB" sz="900" b="1" dirty="0">
                <a:solidFill>
                  <a:schemeClr val="tx2"/>
                </a:solidFill>
              </a:rPr>
              <a:t>US </a:t>
            </a:r>
            <a:r>
              <a:rPr lang="en-GB" sz="900" b="1" dirty="0" smtClean="0">
                <a:solidFill>
                  <a:schemeClr val="tx2"/>
                </a:solidFill>
              </a:rPr>
              <a:t>6.3.12</a:t>
            </a:r>
          </a:p>
          <a:p>
            <a:r>
              <a:rPr lang="en-GB" sz="900" b="1" dirty="0" smtClean="0">
                <a:solidFill>
                  <a:schemeClr val="tx2"/>
                </a:solidFill>
              </a:rPr>
              <a:t>BGW 6.3.12</a:t>
            </a:r>
          </a:p>
          <a:p>
            <a:r>
              <a:rPr lang="en-GB" sz="900" b="1" dirty="0" smtClean="0">
                <a:solidFill>
                  <a:schemeClr val="tx2"/>
                </a:solidFill>
              </a:rPr>
              <a:t>SP 6.3.8</a:t>
            </a:r>
            <a:endParaRPr lang="en-US" sz="900" b="1" dirty="0">
              <a:solidFill>
                <a:schemeClr val="tx2"/>
              </a:solidFill>
            </a:endParaRPr>
          </a:p>
        </p:txBody>
      </p:sp>
      <p:sp>
        <p:nvSpPr>
          <p:cNvPr id="56" name="TextBox 111"/>
          <p:cNvSpPr txBox="1">
            <a:spLocks noChangeArrowheads="1"/>
          </p:cNvSpPr>
          <p:nvPr/>
        </p:nvSpPr>
        <p:spPr bwMode="auto">
          <a:xfrm>
            <a:off x="3186360" y="4029671"/>
            <a:ext cx="857817" cy="230832"/>
          </a:xfrm>
          <a:prstGeom prst="rect">
            <a:avLst/>
          </a:prstGeom>
          <a:noFill/>
          <a:ln w="9525">
            <a:noFill/>
            <a:miter lim="800000"/>
            <a:headEnd/>
            <a:tailEnd/>
          </a:ln>
        </p:spPr>
        <p:txBody>
          <a:bodyPr wrap="square">
            <a:spAutoFit/>
          </a:bodyPr>
          <a:lstStyle/>
          <a:p>
            <a:r>
              <a:rPr lang="en-US" sz="900" b="1" dirty="0" smtClean="0">
                <a:solidFill>
                  <a:schemeClr val="tx2"/>
                </a:solidFill>
              </a:rPr>
              <a:t>14 Dec 2015</a:t>
            </a:r>
            <a:endParaRPr lang="en-US" sz="900" b="1" dirty="0">
              <a:solidFill>
                <a:schemeClr val="tx2"/>
              </a:solidFill>
            </a:endParaRPr>
          </a:p>
        </p:txBody>
      </p:sp>
      <p:cxnSp>
        <p:nvCxnSpPr>
          <p:cNvPr id="60" name="Straight Connector 59"/>
          <p:cNvCxnSpPr/>
          <p:nvPr/>
        </p:nvCxnSpPr>
        <p:spPr>
          <a:xfrm>
            <a:off x="3560915" y="3670023"/>
            <a:ext cx="0" cy="348750"/>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Box 76"/>
          <p:cNvSpPr txBox="1">
            <a:spLocks noChangeArrowheads="1"/>
          </p:cNvSpPr>
          <p:nvPr/>
        </p:nvSpPr>
        <p:spPr bwMode="auto">
          <a:xfrm>
            <a:off x="4529466" y="2562723"/>
            <a:ext cx="1082647" cy="1061829"/>
          </a:xfrm>
          <a:prstGeom prst="rect">
            <a:avLst/>
          </a:prstGeom>
          <a:noFill/>
          <a:ln w="9525">
            <a:noFill/>
            <a:miter lim="800000"/>
            <a:headEnd/>
            <a:tailEnd/>
          </a:ln>
        </p:spPr>
        <p:txBody>
          <a:bodyPr wrap="square">
            <a:spAutoFit/>
          </a:bodyPr>
          <a:lstStyle/>
          <a:p>
            <a:r>
              <a:rPr lang="en-US" sz="900" b="1" dirty="0">
                <a:solidFill>
                  <a:schemeClr val="tx2"/>
                </a:solidFill>
              </a:rPr>
              <a:t>SMGR </a:t>
            </a:r>
            <a:r>
              <a:rPr lang="en-US" sz="900" b="1" dirty="0" smtClean="0">
                <a:solidFill>
                  <a:schemeClr val="tx2"/>
                </a:solidFill>
              </a:rPr>
              <a:t>6.3.17</a:t>
            </a:r>
          </a:p>
          <a:p>
            <a:r>
              <a:rPr lang="en-US" sz="900" b="1" dirty="0" err="1" smtClean="0">
                <a:solidFill>
                  <a:schemeClr val="tx2"/>
                </a:solidFill>
              </a:rPr>
              <a:t>WebLM</a:t>
            </a:r>
            <a:r>
              <a:rPr lang="en-US" sz="900" b="1" dirty="0" smtClean="0">
                <a:solidFill>
                  <a:schemeClr val="tx2"/>
                </a:solidFill>
              </a:rPr>
              <a:t> 6.3.17</a:t>
            </a:r>
            <a:endParaRPr lang="en-US" sz="900" b="1" dirty="0">
              <a:solidFill>
                <a:schemeClr val="tx2"/>
              </a:solidFill>
            </a:endParaRPr>
          </a:p>
          <a:p>
            <a:r>
              <a:rPr lang="en-US" sz="900" b="1" dirty="0">
                <a:solidFill>
                  <a:schemeClr val="tx2"/>
                </a:solidFill>
              </a:rPr>
              <a:t>SM </a:t>
            </a:r>
            <a:r>
              <a:rPr lang="en-US" sz="900" b="1" dirty="0" smtClean="0">
                <a:solidFill>
                  <a:schemeClr val="tx2"/>
                </a:solidFill>
              </a:rPr>
              <a:t>6.3.17</a:t>
            </a:r>
            <a:endParaRPr lang="en-US" sz="900" b="1" dirty="0">
              <a:solidFill>
                <a:schemeClr val="tx2"/>
              </a:solidFill>
            </a:endParaRPr>
          </a:p>
          <a:p>
            <a:r>
              <a:rPr lang="en-US" sz="900" b="1" dirty="0">
                <a:solidFill>
                  <a:schemeClr val="tx2"/>
                </a:solidFill>
              </a:rPr>
              <a:t>CM </a:t>
            </a:r>
            <a:r>
              <a:rPr lang="en-US" sz="900" b="1" dirty="0" smtClean="0">
                <a:solidFill>
                  <a:schemeClr val="tx2"/>
                </a:solidFill>
              </a:rPr>
              <a:t>6.3.14/114</a:t>
            </a:r>
            <a:endParaRPr lang="en-US" sz="900" b="1" dirty="0">
              <a:solidFill>
                <a:schemeClr val="tx2"/>
              </a:solidFill>
            </a:endParaRPr>
          </a:p>
          <a:p>
            <a:r>
              <a:rPr lang="en-GB" sz="900" b="1" dirty="0">
                <a:solidFill>
                  <a:schemeClr val="tx2"/>
                </a:solidFill>
              </a:rPr>
              <a:t>US </a:t>
            </a:r>
            <a:r>
              <a:rPr lang="en-GB" sz="900" b="1" dirty="0" smtClean="0">
                <a:solidFill>
                  <a:schemeClr val="tx2"/>
                </a:solidFill>
              </a:rPr>
              <a:t>6.3.13</a:t>
            </a:r>
          </a:p>
          <a:p>
            <a:r>
              <a:rPr lang="en-GB" sz="900" b="1" dirty="0" smtClean="0">
                <a:solidFill>
                  <a:schemeClr val="tx2"/>
                </a:solidFill>
              </a:rPr>
              <a:t>BGW 6.3.13</a:t>
            </a:r>
          </a:p>
          <a:p>
            <a:r>
              <a:rPr lang="en-GB" sz="900" b="1" dirty="0" smtClean="0">
                <a:solidFill>
                  <a:schemeClr val="tx2"/>
                </a:solidFill>
              </a:rPr>
              <a:t>SP 6.3.9?</a:t>
            </a:r>
            <a:endParaRPr lang="en-US" sz="900" b="1" dirty="0">
              <a:solidFill>
                <a:schemeClr val="tx2"/>
              </a:solidFill>
            </a:endParaRPr>
          </a:p>
        </p:txBody>
      </p:sp>
      <p:sp>
        <p:nvSpPr>
          <p:cNvPr id="78" name="TextBox 111"/>
          <p:cNvSpPr txBox="1">
            <a:spLocks noChangeArrowheads="1"/>
          </p:cNvSpPr>
          <p:nvPr/>
        </p:nvSpPr>
        <p:spPr bwMode="auto">
          <a:xfrm>
            <a:off x="4558131" y="3814476"/>
            <a:ext cx="928269" cy="230832"/>
          </a:xfrm>
          <a:prstGeom prst="rect">
            <a:avLst/>
          </a:prstGeom>
          <a:noFill/>
          <a:ln w="9525">
            <a:noFill/>
            <a:miter lim="800000"/>
            <a:headEnd/>
            <a:tailEnd/>
          </a:ln>
        </p:spPr>
        <p:txBody>
          <a:bodyPr wrap="square">
            <a:spAutoFit/>
          </a:bodyPr>
          <a:lstStyle/>
          <a:p>
            <a:r>
              <a:rPr lang="en-US" sz="900" b="1" dirty="0" smtClean="0">
                <a:solidFill>
                  <a:schemeClr val="tx2"/>
                </a:solidFill>
              </a:rPr>
              <a:t>14 Mar 2016</a:t>
            </a:r>
            <a:endParaRPr lang="en-US" sz="900" b="1" dirty="0">
              <a:solidFill>
                <a:schemeClr val="tx2"/>
              </a:solidFill>
            </a:endParaRPr>
          </a:p>
        </p:txBody>
      </p:sp>
      <p:cxnSp>
        <p:nvCxnSpPr>
          <p:cNvPr id="79" name="Straight Connector 78"/>
          <p:cNvCxnSpPr/>
          <p:nvPr/>
        </p:nvCxnSpPr>
        <p:spPr>
          <a:xfrm flipH="1">
            <a:off x="4921534" y="3499265"/>
            <a:ext cx="6691" cy="339641"/>
          </a:xfrm>
          <a:prstGeom prst="line">
            <a:avLst/>
          </a:prstGeom>
        </p:spPr>
        <p:style>
          <a:lnRef idx="1">
            <a:schemeClr val="accent1"/>
          </a:lnRef>
          <a:fillRef idx="0">
            <a:schemeClr val="accent1"/>
          </a:fillRef>
          <a:effectRef idx="0">
            <a:schemeClr val="accent1"/>
          </a:effectRef>
          <a:fontRef idx="minor">
            <a:schemeClr val="tx1"/>
          </a:fontRef>
        </p:style>
      </p:cxnSp>
      <p:sp>
        <p:nvSpPr>
          <p:cNvPr id="82" name="TextBox 81"/>
          <p:cNvSpPr txBox="1">
            <a:spLocks noChangeArrowheads="1"/>
          </p:cNvSpPr>
          <p:nvPr/>
        </p:nvSpPr>
        <p:spPr bwMode="auto">
          <a:xfrm>
            <a:off x="5715162" y="2631973"/>
            <a:ext cx="1082647" cy="1061829"/>
          </a:xfrm>
          <a:prstGeom prst="rect">
            <a:avLst/>
          </a:prstGeom>
          <a:noFill/>
          <a:ln w="9525">
            <a:noFill/>
            <a:miter lim="800000"/>
            <a:headEnd/>
            <a:tailEnd/>
          </a:ln>
        </p:spPr>
        <p:txBody>
          <a:bodyPr wrap="square">
            <a:spAutoFit/>
          </a:bodyPr>
          <a:lstStyle/>
          <a:p>
            <a:r>
              <a:rPr lang="en-US" sz="900" b="1" dirty="0">
                <a:solidFill>
                  <a:schemeClr val="tx2"/>
                </a:solidFill>
              </a:rPr>
              <a:t>SMGR </a:t>
            </a:r>
            <a:r>
              <a:rPr lang="en-US" sz="900" b="1" dirty="0" smtClean="0">
                <a:solidFill>
                  <a:schemeClr val="tx2"/>
                </a:solidFill>
              </a:rPr>
              <a:t>6.3.18</a:t>
            </a:r>
          </a:p>
          <a:p>
            <a:r>
              <a:rPr lang="en-US" sz="900" b="1" dirty="0" err="1" smtClean="0">
                <a:solidFill>
                  <a:schemeClr val="tx2"/>
                </a:solidFill>
              </a:rPr>
              <a:t>WebLM</a:t>
            </a:r>
            <a:r>
              <a:rPr lang="en-US" sz="900" b="1" dirty="0" smtClean="0">
                <a:solidFill>
                  <a:schemeClr val="tx2"/>
                </a:solidFill>
              </a:rPr>
              <a:t> 6.3.18</a:t>
            </a:r>
            <a:endParaRPr lang="en-US" sz="900" b="1" dirty="0">
              <a:solidFill>
                <a:schemeClr val="tx2"/>
              </a:solidFill>
            </a:endParaRPr>
          </a:p>
          <a:p>
            <a:r>
              <a:rPr lang="en-US" sz="900" b="1" dirty="0">
                <a:solidFill>
                  <a:schemeClr val="tx2"/>
                </a:solidFill>
              </a:rPr>
              <a:t>SM </a:t>
            </a:r>
            <a:r>
              <a:rPr lang="en-US" sz="900" b="1" dirty="0" smtClean="0">
                <a:solidFill>
                  <a:schemeClr val="tx2"/>
                </a:solidFill>
              </a:rPr>
              <a:t>6.3.18</a:t>
            </a:r>
            <a:endParaRPr lang="en-US" sz="900" b="1" dirty="0">
              <a:solidFill>
                <a:schemeClr val="tx2"/>
              </a:solidFill>
            </a:endParaRPr>
          </a:p>
          <a:p>
            <a:r>
              <a:rPr lang="en-US" sz="900" b="1" dirty="0">
                <a:solidFill>
                  <a:schemeClr val="tx2"/>
                </a:solidFill>
              </a:rPr>
              <a:t>CM </a:t>
            </a:r>
            <a:r>
              <a:rPr lang="en-US" sz="900" b="1" dirty="0" smtClean="0">
                <a:solidFill>
                  <a:schemeClr val="tx2"/>
                </a:solidFill>
              </a:rPr>
              <a:t>6.3.15/115</a:t>
            </a:r>
            <a:endParaRPr lang="en-US" sz="900" b="1" dirty="0">
              <a:solidFill>
                <a:schemeClr val="tx2"/>
              </a:solidFill>
            </a:endParaRPr>
          </a:p>
          <a:p>
            <a:r>
              <a:rPr lang="en-GB" sz="900" b="1" dirty="0">
                <a:solidFill>
                  <a:schemeClr val="tx2"/>
                </a:solidFill>
              </a:rPr>
              <a:t>US </a:t>
            </a:r>
            <a:r>
              <a:rPr lang="en-GB" sz="900" b="1" dirty="0" smtClean="0">
                <a:solidFill>
                  <a:schemeClr val="tx2"/>
                </a:solidFill>
              </a:rPr>
              <a:t>6.3.14</a:t>
            </a:r>
          </a:p>
          <a:p>
            <a:r>
              <a:rPr lang="en-GB" sz="900" b="1" dirty="0" smtClean="0">
                <a:solidFill>
                  <a:schemeClr val="tx2"/>
                </a:solidFill>
              </a:rPr>
              <a:t>BGW 6.3.14</a:t>
            </a:r>
          </a:p>
          <a:p>
            <a:r>
              <a:rPr lang="en-GB" sz="900" b="1" dirty="0" smtClean="0">
                <a:solidFill>
                  <a:schemeClr val="tx2"/>
                </a:solidFill>
              </a:rPr>
              <a:t>SP 6.3.10?</a:t>
            </a:r>
            <a:endParaRPr lang="en-US" sz="900" b="1" dirty="0">
              <a:solidFill>
                <a:schemeClr val="tx2"/>
              </a:solidFill>
            </a:endParaRPr>
          </a:p>
        </p:txBody>
      </p:sp>
      <p:sp>
        <p:nvSpPr>
          <p:cNvPr id="81" name="TextBox 40"/>
          <p:cNvSpPr txBox="1">
            <a:spLocks noChangeArrowheads="1"/>
          </p:cNvSpPr>
          <p:nvPr/>
        </p:nvSpPr>
        <p:spPr bwMode="auto">
          <a:xfrm>
            <a:off x="262837" y="5915998"/>
            <a:ext cx="5822865" cy="182208"/>
          </a:xfrm>
          <a:prstGeom prst="rect">
            <a:avLst/>
          </a:prstGeom>
          <a:solidFill>
            <a:schemeClr val="accent3">
              <a:lumMod val="20000"/>
              <a:lumOff val="80000"/>
            </a:schemeClr>
          </a:solidFill>
          <a:ln w="9525">
            <a:noFill/>
            <a:miter lim="800000"/>
            <a:headEnd/>
            <a:tailEnd/>
          </a:ln>
        </p:spPr>
        <p:txBody>
          <a:bodyPr/>
          <a:lstStyle/>
          <a:p>
            <a:pPr>
              <a:lnSpc>
                <a:spcPct val="90000"/>
              </a:lnSpc>
            </a:pPr>
            <a:r>
              <a:rPr lang="en-US" sz="1000" b="1" i="1" dirty="0" smtClean="0">
                <a:solidFill>
                  <a:schemeClr val="tx2"/>
                </a:solidFill>
              </a:rPr>
              <a:t>AA GA dates are  aligned with </a:t>
            </a:r>
            <a:r>
              <a:rPr lang="en-US" sz="1000" b="1" i="1" dirty="0" err="1" smtClean="0">
                <a:solidFill>
                  <a:schemeClr val="tx2"/>
                </a:solidFill>
              </a:rPr>
              <a:t>ITOps</a:t>
            </a:r>
            <a:r>
              <a:rPr lang="en-US" sz="1000" b="1" i="1" dirty="0" smtClean="0">
                <a:solidFill>
                  <a:schemeClr val="tx2"/>
                </a:solidFill>
              </a:rPr>
              <a:t> 2</a:t>
            </a:r>
            <a:r>
              <a:rPr lang="en-US" sz="1000" b="1" i="1" baseline="30000" dirty="0" smtClean="0">
                <a:solidFill>
                  <a:schemeClr val="tx2"/>
                </a:solidFill>
              </a:rPr>
              <a:t>nd</a:t>
            </a:r>
            <a:r>
              <a:rPr lang="en-US" sz="1000" b="1" i="1" dirty="0" smtClean="0">
                <a:solidFill>
                  <a:schemeClr val="tx2"/>
                </a:solidFill>
              </a:rPr>
              <a:t> Monday of each month unless otherwise noted. </a:t>
            </a:r>
            <a:endParaRPr lang="en-US" sz="1000" b="1" i="1" dirty="0">
              <a:solidFill>
                <a:schemeClr val="tx2"/>
              </a:solidFill>
            </a:endParaRPr>
          </a:p>
        </p:txBody>
      </p:sp>
      <p:sp>
        <p:nvSpPr>
          <p:cNvPr id="84" name="TextBox 111"/>
          <p:cNvSpPr txBox="1">
            <a:spLocks noChangeArrowheads="1"/>
          </p:cNvSpPr>
          <p:nvPr/>
        </p:nvSpPr>
        <p:spPr bwMode="auto">
          <a:xfrm>
            <a:off x="862674" y="3723490"/>
            <a:ext cx="857534" cy="230832"/>
          </a:xfrm>
          <a:prstGeom prst="rect">
            <a:avLst/>
          </a:prstGeom>
          <a:solidFill>
            <a:schemeClr val="bg1">
              <a:lumMod val="95000"/>
            </a:schemeClr>
          </a:solidFill>
          <a:ln w="9525">
            <a:noFill/>
            <a:miter lim="800000"/>
            <a:headEnd/>
            <a:tailEnd/>
          </a:ln>
        </p:spPr>
        <p:txBody>
          <a:bodyPr wrap="square">
            <a:spAutoFit/>
          </a:bodyPr>
          <a:lstStyle/>
          <a:p>
            <a:r>
              <a:rPr lang="en-US" sz="900" b="1" dirty="0" smtClean="0">
                <a:solidFill>
                  <a:schemeClr val="tx2"/>
                </a:solidFill>
              </a:rPr>
              <a:t>10 Aug 2015</a:t>
            </a:r>
            <a:endParaRPr lang="en-US" sz="900" b="1" dirty="0">
              <a:solidFill>
                <a:schemeClr val="tx2"/>
              </a:solidFill>
            </a:endParaRPr>
          </a:p>
        </p:txBody>
      </p:sp>
      <p:sp>
        <p:nvSpPr>
          <p:cNvPr id="85" name="TextBox 53"/>
          <p:cNvSpPr txBox="1">
            <a:spLocks noChangeArrowheads="1"/>
          </p:cNvSpPr>
          <p:nvPr/>
        </p:nvSpPr>
        <p:spPr bwMode="auto">
          <a:xfrm>
            <a:off x="776117" y="1287727"/>
            <a:ext cx="1096201" cy="369332"/>
          </a:xfrm>
          <a:prstGeom prst="rect">
            <a:avLst/>
          </a:prstGeom>
          <a:solidFill>
            <a:schemeClr val="bg1">
              <a:lumMod val="95000"/>
            </a:schemeClr>
          </a:solidFill>
          <a:ln w="9525">
            <a:noFill/>
            <a:miter lim="800000"/>
            <a:headEnd/>
            <a:tailEnd/>
          </a:ln>
        </p:spPr>
        <p:txBody>
          <a:bodyPr wrap="square">
            <a:spAutoFit/>
          </a:bodyPr>
          <a:lstStyle/>
          <a:p>
            <a:r>
              <a:rPr lang="en-US" sz="900" b="1" dirty="0" smtClean="0">
                <a:solidFill>
                  <a:schemeClr val="tx2"/>
                </a:solidFill>
              </a:rPr>
              <a:t>CM 6.3.100/111</a:t>
            </a:r>
          </a:p>
          <a:p>
            <a:r>
              <a:rPr lang="en-US" sz="900" b="1" dirty="0" smtClean="0">
                <a:solidFill>
                  <a:schemeClr val="tx2"/>
                </a:solidFill>
              </a:rPr>
              <a:t>ME 6.2.2.1</a:t>
            </a:r>
            <a:endParaRPr lang="en-GB" sz="900" b="1" dirty="0" smtClean="0">
              <a:solidFill>
                <a:schemeClr val="tx2"/>
              </a:solidFill>
            </a:endParaRPr>
          </a:p>
        </p:txBody>
      </p:sp>
      <p:cxnSp>
        <p:nvCxnSpPr>
          <p:cNvPr id="86" name="Straight Connector 85"/>
          <p:cNvCxnSpPr/>
          <p:nvPr/>
        </p:nvCxnSpPr>
        <p:spPr>
          <a:xfrm>
            <a:off x="1258688" y="1689065"/>
            <a:ext cx="1" cy="2035653"/>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65863" y="5081308"/>
            <a:ext cx="669474" cy="210110"/>
          </a:xfrm>
          <a:prstGeom prst="rect">
            <a:avLst/>
          </a:prstGeom>
          <a:solidFill>
            <a:schemeClr val="bg1">
              <a:lumMod val="95000"/>
            </a:schemeClr>
          </a:solidFill>
        </p:spPr>
        <p:txBody>
          <a:bodyPr wrap="square" rtlCol="0">
            <a:noAutofit/>
          </a:bodyPr>
          <a:lstStyle/>
          <a:p>
            <a:pPr>
              <a:lnSpc>
                <a:spcPct val="90000"/>
              </a:lnSpc>
            </a:pPr>
            <a:r>
              <a:rPr lang="en-US" sz="1200" b="1" i="1" dirty="0" smtClean="0"/>
              <a:t>GA</a:t>
            </a:r>
          </a:p>
        </p:txBody>
      </p:sp>
      <p:sp>
        <p:nvSpPr>
          <p:cNvPr id="57" name="TextBox 53"/>
          <p:cNvSpPr txBox="1">
            <a:spLocks noChangeArrowheads="1"/>
          </p:cNvSpPr>
          <p:nvPr/>
        </p:nvSpPr>
        <p:spPr bwMode="auto">
          <a:xfrm>
            <a:off x="6448606" y="1251633"/>
            <a:ext cx="924365" cy="1200329"/>
          </a:xfrm>
          <a:prstGeom prst="rect">
            <a:avLst/>
          </a:prstGeom>
          <a:noFill/>
          <a:ln w="9525">
            <a:noFill/>
            <a:miter lim="800000"/>
            <a:headEnd/>
            <a:tailEnd/>
          </a:ln>
        </p:spPr>
        <p:txBody>
          <a:bodyPr wrap="square">
            <a:spAutoFit/>
          </a:bodyPr>
          <a:lstStyle/>
          <a:p>
            <a:r>
              <a:rPr lang="en-US" sz="900" b="1" dirty="0" smtClean="0">
                <a:solidFill>
                  <a:schemeClr val="tx2"/>
                </a:solidFill>
              </a:rPr>
              <a:t>CM 7.0.1.1</a:t>
            </a:r>
            <a:endParaRPr lang="en-US" sz="900" b="1" dirty="0">
              <a:solidFill>
                <a:schemeClr val="tx2"/>
              </a:solidFill>
            </a:endParaRPr>
          </a:p>
          <a:p>
            <a:r>
              <a:rPr lang="en-US" sz="900" b="1" dirty="0">
                <a:solidFill>
                  <a:schemeClr val="tx2"/>
                </a:solidFill>
              </a:rPr>
              <a:t>SM </a:t>
            </a:r>
            <a:r>
              <a:rPr lang="en-US" sz="900" b="1" dirty="0" smtClean="0">
                <a:solidFill>
                  <a:schemeClr val="tx2"/>
                </a:solidFill>
              </a:rPr>
              <a:t>7.0.1.1</a:t>
            </a:r>
          </a:p>
          <a:p>
            <a:r>
              <a:rPr lang="en-US" sz="900" b="1" dirty="0" smtClean="0">
                <a:solidFill>
                  <a:schemeClr val="tx2"/>
                </a:solidFill>
              </a:rPr>
              <a:t>SMGR 7.0.1.1</a:t>
            </a:r>
            <a:endParaRPr lang="en-US" sz="900" b="1" dirty="0">
              <a:solidFill>
                <a:schemeClr val="tx2"/>
              </a:solidFill>
            </a:endParaRPr>
          </a:p>
          <a:p>
            <a:r>
              <a:rPr lang="en-US" sz="900" b="1" dirty="0">
                <a:solidFill>
                  <a:schemeClr val="tx2"/>
                </a:solidFill>
              </a:rPr>
              <a:t>PS </a:t>
            </a:r>
            <a:r>
              <a:rPr lang="en-US" sz="900" b="1" dirty="0" smtClean="0">
                <a:solidFill>
                  <a:schemeClr val="tx2"/>
                </a:solidFill>
              </a:rPr>
              <a:t>7.0.1.1</a:t>
            </a:r>
            <a:endParaRPr lang="en-US" sz="900" b="1" dirty="0">
              <a:solidFill>
                <a:schemeClr val="tx2"/>
              </a:solidFill>
            </a:endParaRPr>
          </a:p>
          <a:p>
            <a:r>
              <a:rPr lang="en-US" sz="900" b="1" dirty="0">
                <a:solidFill>
                  <a:schemeClr val="tx2"/>
                </a:solidFill>
              </a:rPr>
              <a:t>AES </a:t>
            </a:r>
            <a:r>
              <a:rPr lang="en-US" sz="900" b="1" dirty="0" smtClean="0">
                <a:solidFill>
                  <a:schemeClr val="tx2"/>
                </a:solidFill>
              </a:rPr>
              <a:t>7.0.1.1</a:t>
            </a:r>
            <a:endParaRPr lang="en-US" sz="900" b="1" dirty="0">
              <a:solidFill>
                <a:schemeClr val="tx2"/>
              </a:solidFill>
            </a:endParaRPr>
          </a:p>
          <a:p>
            <a:r>
              <a:rPr lang="en-US" sz="900" b="1" dirty="0">
                <a:solidFill>
                  <a:schemeClr val="tx2"/>
                </a:solidFill>
              </a:rPr>
              <a:t>BGW </a:t>
            </a:r>
            <a:r>
              <a:rPr lang="en-US" sz="900" b="1" dirty="0" smtClean="0">
                <a:solidFill>
                  <a:schemeClr val="tx2"/>
                </a:solidFill>
              </a:rPr>
              <a:t>7.0.1.1</a:t>
            </a:r>
            <a:endParaRPr lang="en-US" sz="900" b="1" dirty="0">
              <a:solidFill>
                <a:schemeClr val="tx2"/>
              </a:solidFill>
            </a:endParaRPr>
          </a:p>
          <a:p>
            <a:r>
              <a:rPr lang="en-GB" sz="900" b="1" dirty="0">
                <a:solidFill>
                  <a:schemeClr val="tx2"/>
                </a:solidFill>
              </a:rPr>
              <a:t>US </a:t>
            </a:r>
            <a:r>
              <a:rPr lang="en-GB" sz="900" b="1" dirty="0" smtClean="0">
                <a:solidFill>
                  <a:schemeClr val="tx2"/>
                </a:solidFill>
              </a:rPr>
              <a:t>7.0.1.1</a:t>
            </a:r>
          </a:p>
          <a:p>
            <a:r>
              <a:rPr lang="en-GB" sz="900" b="1" dirty="0" smtClean="0">
                <a:solidFill>
                  <a:schemeClr val="tx2"/>
                </a:solidFill>
              </a:rPr>
              <a:t>AVP 7.0.1.1</a:t>
            </a:r>
            <a:endParaRPr lang="en-US" sz="900" b="1" dirty="0">
              <a:solidFill>
                <a:schemeClr val="tx2"/>
              </a:solidFill>
            </a:endParaRPr>
          </a:p>
        </p:txBody>
      </p:sp>
      <p:sp>
        <p:nvSpPr>
          <p:cNvPr id="70" name="TextBox 69"/>
          <p:cNvSpPr txBox="1"/>
          <p:nvPr/>
        </p:nvSpPr>
        <p:spPr>
          <a:xfrm>
            <a:off x="983770" y="5081308"/>
            <a:ext cx="1128250" cy="194308"/>
          </a:xfrm>
          <a:prstGeom prst="rect">
            <a:avLst/>
          </a:prstGeom>
          <a:solidFill>
            <a:schemeClr val="accent5">
              <a:lumMod val="40000"/>
              <a:lumOff val="60000"/>
            </a:schemeClr>
          </a:solidFill>
        </p:spPr>
        <p:txBody>
          <a:bodyPr wrap="square" rtlCol="0">
            <a:noAutofit/>
          </a:bodyPr>
          <a:lstStyle/>
          <a:p>
            <a:pPr>
              <a:lnSpc>
                <a:spcPct val="90000"/>
              </a:lnSpc>
            </a:pPr>
            <a:r>
              <a:rPr lang="en-US" sz="1200" b="1" i="1" dirty="0" smtClean="0"/>
              <a:t>Committed</a:t>
            </a:r>
          </a:p>
        </p:txBody>
      </p:sp>
      <p:sp>
        <p:nvSpPr>
          <p:cNvPr id="80" name="TextBox 53"/>
          <p:cNvSpPr txBox="1">
            <a:spLocks noChangeArrowheads="1"/>
          </p:cNvSpPr>
          <p:nvPr/>
        </p:nvSpPr>
        <p:spPr bwMode="auto">
          <a:xfrm>
            <a:off x="7278814" y="1251633"/>
            <a:ext cx="956103" cy="1200329"/>
          </a:xfrm>
          <a:prstGeom prst="rect">
            <a:avLst/>
          </a:prstGeom>
          <a:noFill/>
          <a:ln w="9525">
            <a:noFill/>
            <a:miter lim="800000"/>
            <a:headEnd/>
            <a:tailEnd/>
          </a:ln>
        </p:spPr>
        <p:txBody>
          <a:bodyPr wrap="square">
            <a:spAutoFit/>
          </a:bodyPr>
          <a:lstStyle/>
          <a:p>
            <a:r>
              <a:rPr lang="en-US" sz="900" b="1" dirty="0" smtClean="0">
                <a:solidFill>
                  <a:schemeClr val="tx2"/>
                </a:solidFill>
              </a:rPr>
              <a:t>CM 7.1.0.0</a:t>
            </a:r>
            <a:endParaRPr lang="en-US" sz="900" b="1" dirty="0">
              <a:solidFill>
                <a:schemeClr val="tx2"/>
              </a:solidFill>
            </a:endParaRPr>
          </a:p>
          <a:p>
            <a:r>
              <a:rPr lang="en-US" sz="900" b="1" dirty="0">
                <a:solidFill>
                  <a:schemeClr val="tx2"/>
                </a:solidFill>
              </a:rPr>
              <a:t>SM </a:t>
            </a:r>
            <a:r>
              <a:rPr lang="en-US" sz="900" b="1" dirty="0" smtClean="0">
                <a:solidFill>
                  <a:schemeClr val="tx2"/>
                </a:solidFill>
              </a:rPr>
              <a:t>7.1.0.0</a:t>
            </a:r>
          </a:p>
          <a:p>
            <a:r>
              <a:rPr lang="en-US" sz="900" b="1" dirty="0" smtClean="0">
                <a:solidFill>
                  <a:schemeClr val="tx2"/>
                </a:solidFill>
              </a:rPr>
              <a:t>SMGR 7.1.0.0</a:t>
            </a:r>
            <a:endParaRPr lang="en-US" sz="900" b="1" dirty="0">
              <a:solidFill>
                <a:schemeClr val="tx2"/>
              </a:solidFill>
            </a:endParaRPr>
          </a:p>
          <a:p>
            <a:r>
              <a:rPr lang="en-US" sz="900" b="1" dirty="0">
                <a:solidFill>
                  <a:schemeClr val="tx2"/>
                </a:solidFill>
              </a:rPr>
              <a:t>PS </a:t>
            </a:r>
            <a:r>
              <a:rPr lang="en-US" sz="900" b="1" dirty="0" smtClean="0">
                <a:solidFill>
                  <a:schemeClr val="tx2"/>
                </a:solidFill>
              </a:rPr>
              <a:t>7.1.0.0</a:t>
            </a:r>
            <a:endParaRPr lang="en-US" sz="900" b="1" dirty="0">
              <a:solidFill>
                <a:schemeClr val="tx2"/>
              </a:solidFill>
            </a:endParaRPr>
          </a:p>
          <a:p>
            <a:r>
              <a:rPr lang="en-US" sz="900" b="1" dirty="0">
                <a:solidFill>
                  <a:schemeClr val="tx2"/>
                </a:solidFill>
              </a:rPr>
              <a:t>AES </a:t>
            </a:r>
            <a:r>
              <a:rPr lang="en-US" sz="900" b="1" dirty="0" smtClean="0">
                <a:solidFill>
                  <a:schemeClr val="tx2"/>
                </a:solidFill>
              </a:rPr>
              <a:t>7.1.0.0</a:t>
            </a:r>
            <a:endParaRPr lang="en-US" sz="900" b="1" dirty="0">
              <a:solidFill>
                <a:schemeClr val="tx2"/>
              </a:solidFill>
            </a:endParaRPr>
          </a:p>
          <a:p>
            <a:r>
              <a:rPr lang="en-US" sz="900" b="1" dirty="0">
                <a:solidFill>
                  <a:schemeClr val="tx2"/>
                </a:solidFill>
              </a:rPr>
              <a:t>BGW </a:t>
            </a:r>
            <a:r>
              <a:rPr lang="en-US" sz="900" b="1" dirty="0" smtClean="0">
                <a:solidFill>
                  <a:schemeClr val="tx2"/>
                </a:solidFill>
              </a:rPr>
              <a:t>7.1.0.0</a:t>
            </a:r>
            <a:endParaRPr lang="en-US" sz="900" b="1" dirty="0">
              <a:solidFill>
                <a:schemeClr val="tx2"/>
              </a:solidFill>
            </a:endParaRPr>
          </a:p>
          <a:p>
            <a:r>
              <a:rPr lang="en-GB" sz="900" b="1" dirty="0">
                <a:solidFill>
                  <a:schemeClr val="tx2"/>
                </a:solidFill>
              </a:rPr>
              <a:t>US </a:t>
            </a:r>
            <a:r>
              <a:rPr lang="en-GB" sz="900" b="1" dirty="0" smtClean="0">
                <a:solidFill>
                  <a:schemeClr val="tx2"/>
                </a:solidFill>
              </a:rPr>
              <a:t>7.1.0.0</a:t>
            </a:r>
          </a:p>
          <a:p>
            <a:r>
              <a:rPr lang="en-GB" sz="900" b="1" dirty="0" smtClean="0">
                <a:solidFill>
                  <a:schemeClr val="tx2"/>
                </a:solidFill>
              </a:rPr>
              <a:t>AVP 7.1.0.0</a:t>
            </a:r>
            <a:endParaRPr lang="en-US" sz="900" b="1" dirty="0">
              <a:solidFill>
                <a:schemeClr val="tx2"/>
              </a:solidFill>
            </a:endParaRPr>
          </a:p>
        </p:txBody>
      </p:sp>
      <p:sp>
        <p:nvSpPr>
          <p:cNvPr id="2" name="Rectangle 1"/>
          <p:cNvSpPr/>
          <p:nvPr/>
        </p:nvSpPr>
        <p:spPr>
          <a:xfrm>
            <a:off x="248189" y="6108132"/>
            <a:ext cx="6168833" cy="246221"/>
          </a:xfrm>
          <a:prstGeom prst="rect">
            <a:avLst/>
          </a:prstGeom>
          <a:solidFill>
            <a:schemeClr val="accent3">
              <a:lumMod val="40000"/>
              <a:lumOff val="60000"/>
            </a:schemeClr>
          </a:solidFill>
        </p:spPr>
        <p:txBody>
          <a:bodyPr wrap="square">
            <a:spAutoFit/>
          </a:bodyPr>
          <a:lstStyle/>
          <a:p>
            <a:r>
              <a:rPr lang="en-US" sz="1000" b="1" i="1" dirty="0" smtClean="0">
                <a:solidFill>
                  <a:schemeClr val="tx2"/>
                </a:solidFill>
              </a:rPr>
              <a:t>*End </a:t>
            </a:r>
            <a:r>
              <a:rPr lang="en-US" sz="1000" b="1" i="1" dirty="0">
                <a:solidFill>
                  <a:schemeClr val="tx2"/>
                </a:solidFill>
              </a:rPr>
              <a:t>of committed EMSSP support interval for 6.x – this will most likely extend until at least 7.2 GA</a:t>
            </a:r>
          </a:p>
        </p:txBody>
      </p:sp>
      <p:cxnSp>
        <p:nvCxnSpPr>
          <p:cNvPr id="47" name="Straight Connector 46"/>
          <p:cNvCxnSpPr/>
          <p:nvPr/>
        </p:nvCxnSpPr>
        <p:spPr>
          <a:xfrm flipH="1">
            <a:off x="7696200" y="2651269"/>
            <a:ext cx="6352" cy="1348798"/>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Box 111"/>
          <p:cNvSpPr txBox="1">
            <a:spLocks noChangeArrowheads="1"/>
          </p:cNvSpPr>
          <p:nvPr/>
        </p:nvSpPr>
        <p:spPr bwMode="auto">
          <a:xfrm>
            <a:off x="7278813" y="3985416"/>
            <a:ext cx="956104" cy="230832"/>
          </a:xfrm>
          <a:prstGeom prst="rect">
            <a:avLst/>
          </a:prstGeom>
          <a:noFill/>
          <a:ln w="9525">
            <a:noFill/>
            <a:miter lim="800000"/>
            <a:headEnd/>
            <a:tailEnd/>
          </a:ln>
        </p:spPr>
        <p:txBody>
          <a:bodyPr wrap="square">
            <a:spAutoFit/>
          </a:bodyPr>
          <a:lstStyle/>
          <a:p>
            <a:r>
              <a:rPr lang="en-US" sz="900" b="1" dirty="0" smtClean="0">
                <a:solidFill>
                  <a:schemeClr val="tx2"/>
                </a:solidFill>
              </a:rPr>
              <a:t>14 Nov 2016</a:t>
            </a:r>
            <a:endParaRPr lang="en-US" sz="900" b="1" dirty="0">
              <a:solidFill>
                <a:schemeClr val="tx2"/>
              </a:solidFill>
            </a:endParaRPr>
          </a:p>
        </p:txBody>
      </p:sp>
      <p:sp>
        <p:nvSpPr>
          <p:cNvPr id="72" name="TextBox 71"/>
          <p:cNvSpPr txBox="1">
            <a:spLocks noChangeArrowheads="1"/>
          </p:cNvSpPr>
          <p:nvPr/>
        </p:nvSpPr>
        <p:spPr bwMode="auto">
          <a:xfrm>
            <a:off x="6831647" y="2563708"/>
            <a:ext cx="1082647" cy="1061829"/>
          </a:xfrm>
          <a:prstGeom prst="rect">
            <a:avLst/>
          </a:prstGeom>
          <a:noFill/>
          <a:ln w="9525">
            <a:noFill/>
            <a:miter lim="800000"/>
            <a:headEnd/>
            <a:tailEnd/>
          </a:ln>
        </p:spPr>
        <p:txBody>
          <a:bodyPr wrap="square">
            <a:spAutoFit/>
          </a:bodyPr>
          <a:lstStyle/>
          <a:p>
            <a:r>
              <a:rPr lang="en-US" sz="900" b="1" dirty="0">
                <a:solidFill>
                  <a:schemeClr val="tx2"/>
                </a:solidFill>
              </a:rPr>
              <a:t>SMGR </a:t>
            </a:r>
            <a:r>
              <a:rPr lang="en-US" sz="900" b="1" dirty="0" smtClean="0">
                <a:solidFill>
                  <a:schemeClr val="tx2"/>
                </a:solidFill>
              </a:rPr>
              <a:t>6.3.19</a:t>
            </a:r>
          </a:p>
          <a:p>
            <a:r>
              <a:rPr lang="en-US" sz="900" b="1" dirty="0" err="1" smtClean="0">
                <a:solidFill>
                  <a:schemeClr val="tx2"/>
                </a:solidFill>
              </a:rPr>
              <a:t>WebLM</a:t>
            </a:r>
            <a:r>
              <a:rPr lang="en-US" sz="900" b="1" dirty="0" smtClean="0">
                <a:solidFill>
                  <a:schemeClr val="tx2"/>
                </a:solidFill>
              </a:rPr>
              <a:t> 6.3.19</a:t>
            </a:r>
            <a:endParaRPr lang="en-US" sz="900" b="1" dirty="0">
              <a:solidFill>
                <a:schemeClr val="tx2"/>
              </a:solidFill>
            </a:endParaRPr>
          </a:p>
          <a:p>
            <a:r>
              <a:rPr lang="en-US" sz="900" b="1" dirty="0">
                <a:solidFill>
                  <a:schemeClr val="tx2"/>
                </a:solidFill>
              </a:rPr>
              <a:t>SM </a:t>
            </a:r>
            <a:r>
              <a:rPr lang="en-US" sz="900" b="1" dirty="0" smtClean="0">
                <a:solidFill>
                  <a:schemeClr val="tx2"/>
                </a:solidFill>
              </a:rPr>
              <a:t>6.3.19</a:t>
            </a:r>
          </a:p>
          <a:p>
            <a:r>
              <a:rPr lang="en-US" sz="900" b="1" dirty="0" smtClean="0">
                <a:solidFill>
                  <a:schemeClr val="tx2"/>
                </a:solidFill>
              </a:rPr>
              <a:t>CM 6.3.16/116</a:t>
            </a:r>
            <a:endParaRPr lang="en-US" sz="900" b="1" dirty="0">
              <a:solidFill>
                <a:schemeClr val="tx2"/>
              </a:solidFill>
            </a:endParaRPr>
          </a:p>
          <a:p>
            <a:r>
              <a:rPr lang="en-GB" sz="900" b="1" dirty="0">
                <a:solidFill>
                  <a:schemeClr val="tx2"/>
                </a:solidFill>
              </a:rPr>
              <a:t>US </a:t>
            </a:r>
            <a:r>
              <a:rPr lang="en-GB" sz="900" b="1" dirty="0" smtClean="0">
                <a:solidFill>
                  <a:schemeClr val="tx2"/>
                </a:solidFill>
              </a:rPr>
              <a:t>6.3.15</a:t>
            </a:r>
          </a:p>
          <a:p>
            <a:r>
              <a:rPr lang="en-GB" sz="900" b="1" dirty="0" smtClean="0">
                <a:solidFill>
                  <a:schemeClr val="tx2"/>
                </a:solidFill>
              </a:rPr>
              <a:t>BGW 6.3.15</a:t>
            </a:r>
          </a:p>
          <a:p>
            <a:r>
              <a:rPr lang="en-GB" sz="900" b="1" dirty="0" smtClean="0">
                <a:solidFill>
                  <a:schemeClr val="tx2"/>
                </a:solidFill>
              </a:rPr>
              <a:t>SP 6.3.11?</a:t>
            </a:r>
            <a:endParaRPr lang="en-US" sz="900" b="1" dirty="0">
              <a:solidFill>
                <a:schemeClr val="tx2"/>
              </a:solidFill>
            </a:endParaRPr>
          </a:p>
        </p:txBody>
      </p:sp>
      <p:cxnSp>
        <p:nvCxnSpPr>
          <p:cNvPr id="74" name="Straight Connector 73"/>
          <p:cNvCxnSpPr/>
          <p:nvPr/>
        </p:nvCxnSpPr>
        <p:spPr>
          <a:xfrm>
            <a:off x="7278813" y="3551584"/>
            <a:ext cx="1" cy="796275"/>
          </a:xfrm>
          <a:prstGeom prst="line">
            <a:avLst/>
          </a:prstGeom>
        </p:spPr>
        <p:style>
          <a:lnRef idx="1">
            <a:schemeClr val="accent1"/>
          </a:lnRef>
          <a:fillRef idx="0">
            <a:schemeClr val="accent1"/>
          </a:fillRef>
          <a:effectRef idx="0">
            <a:schemeClr val="accent1"/>
          </a:effectRef>
          <a:fontRef idx="minor">
            <a:schemeClr val="tx1"/>
          </a:fontRef>
        </p:style>
      </p:cxnSp>
      <p:sp>
        <p:nvSpPr>
          <p:cNvPr id="76" name="TextBox 111"/>
          <p:cNvSpPr txBox="1">
            <a:spLocks noChangeArrowheads="1"/>
          </p:cNvSpPr>
          <p:nvPr/>
        </p:nvSpPr>
        <p:spPr bwMode="auto">
          <a:xfrm>
            <a:off x="6910788" y="4366059"/>
            <a:ext cx="886010" cy="461665"/>
          </a:xfrm>
          <a:prstGeom prst="rect">
            <a:avLst/>
          </a:prstGeom>
          <a:noFill/>
          <a:ln w="9525">
            <a:noFill/>
            <a:miter lim="800000"/>
            <a:headEnd/>
            <a:tailEnd/>
          </a:ln>
        </p:spPr>
        <p:txBody>
          <a:bodyPr wrap="square">
            <a:spAutoFit/>
          </a:bodyPr>
          <a:lstStyle/>
          <a:p>
            <a:r>
              <a:rPr lang="en-US" sz="800" b="1" dirty="0" smtClean="0">
                <a:solidFill>
                  <a:schemeClr val="tx2"/>
                </a:solidFill>
              </a:rPr>
              <a:t>29 Aug 2016 aka “Sept </a:t>
            </a:r>
            <a:r>
              <a:rPr lang="en-US" sz="800" b="1" dirty="0" err="1" smtClean="0">
                <a:solidFill>
                  <a:schemeClr val="tx2"/>
                </a:solidFill>
              </a:rPr>
              <a:t>Rel</a:t>
            </a:r>
            <a:r>
              <a:rPr lang="en-US" sz="800" b="1" dirty="0" smtClean="0">
                <a:solidFill>
                  <a:schemeClr val="tx2"/>
                </a:solidFill>
              </a:rPr>
              <a:t>”</a:t>
            </a:r>
            <a:endParaRPr lang="en-US" sz="800" b="1" i="1" dirty="0">
              <a:solidFill>
                <a:srgbClr val="0070C0"/>
              </a:solidFill>
            </a:endParaRPr>
          </a:p>
        </p:txBody>
      </p:sp>
      <p:sp>
        <p:nvSpPr>
          <p:cNvPr id="83" name="TextBox 82"/>
          <p:cNvSpPr txBox="1">
            <a:spLocks noChangeArrowheads="1"/>
          </p:cNvSpPr>
          <p:nvPr/>
        </p:nvSpPr>
        <p:spPr bwMode="auto">
          <a:xfrm>
            <a:off x="7702552" y="2671953"/>
            <a:ext cx="1035324" cy="1061829"/>
          </a:xfrm>
          <a:prstGeom prst="rect">
            <a:avLst/>
          </a:prstGeom>
          <a:noFill/>
          <a:ln w="9525">
            <a:noFill/>
            <a:miter lim="800000"/>
            <a:headEnd/>
            <a:tailEnd/>
          </a:ln>
        </p:spPr>
        <p:txBody>
          <a:bodyPr wrap="square">
            <a:spAutoFit/>
          </a:bodyPr>
          <a:lstStyle/>
          <a:p>
            <a:r>
              <a:rPr lang="en-US" sz="900" b="1" dirty="0">
                <a:solidFill>
                  <a:schemeClr val="tx2"/>
                </a:solidFill>
              </a:rPr>
              <a:t>SMGR </a:t>
            </a:r>
            <a:r>
              <a:rPr lang="en-US" sz="900" b="1" dirty="0" smtClean="0">
                <a:solidFill>
                  <a:schemeClr val="tx2"/>
                </a:solidFill>
              </a:rPr>
              <a:t>6.3.20</a:t>
            </a:r>
          </a:p>
          <a:p>
            <a:r>
              <a:rPr lang="en-US" sz="900" b="1" dirty="0" err="1" smtClean="0">
                <a:solidFill>
                  <a:schemeClr val="tx2"/>
                </a:solidFill>
              </a:rPr>
              <a:t>WebLM</a:t>
            </a:r>
            <a:r>
              <a:rPr lang="en-US" sz="900" b="1" dirty="0" smtClean="0">
                <a:solidFill>
                  <a:schemeClr val="tx2"/>
                </a:solidFill>
              </a:rPr>
              <a:t> 6.3.20</a:t>
            </a:r>
            <a:endParaRPr lang="en-US" sz="900" b="1" dirty="0">
              <a:solidFill>
                <a:schemeClr val="tx2"/>
              </a:solidFill>
            </a:endParaRPr>
          </a:p>
          <a:p>
            <a:r>
              <a:rPr lang="en-US" sz="900" b="1" dirty="0">
                <a:solidFill>
                  <a:schemeClr val="tx2"/>
                </a:solidFill>
              </a:rPr>
              <a:t>SM </a:t>
            </a:r>
            <a:r>
              <a:rPr lang="en-US" sz="900" b="1" dirty="0" smtClean="0">
                <a:solidFill>
                  <a:schemeClr val="tx2"/>
                </a:solidFill>
              </a:rPr>
              <a:t>6.3.20</a:t>
            </a:r>
          </a:p>
          <a:p>
            <a:r>
              <a:rPr lang="en-US" sz="900" b="1" dirty="0" smtClean="0">
                <a:solidFill>
                  <a:schemeClr val="tx2"/>
                </a:solidFill>
              </a:rPr>
              <a:t>CM 6.3.17/117</a:t>
            </a:r>
            <a:endParaRPr lang="en-US" sz="900" b="1" dirty="0">
              <a:solidFill>
                <a:schemeClr val="tx2"/>
              </a:solidFill>
            </a:endParaRPr>
          </a:p>
          <a:p>
            <a:r>
              <a:rPr lang="en-GB" sz="900" b="1" dirty="0">
                <a:solidFill>
                  <a:schemeClr val="tx2"/>
                </a:solidFill>
              </a:rPr>
              <a:t>US </a:t>
            </a:r>
            <a:r>
              <a:rPr lang="en-GB" sz="900" b="1" dirty="0" smtClean="0">
                <a:solidFill>
                  <a:schemeClr val="tx2"/>
                </a:solidFill>
              </a:rPr>
              <a:t>6.3.16</a:t>
            </a:r>
          </a:p>
          <a:p>
            <a:r>
              <a:rPr lang="en-GB" sz="900" b="1" dirty="0" smtClean="0">
                <a:solidFill>
                  <a:schemeClr val="tx2"/>
                </a:solidFill>
              </a:rPr>
              <a:t>BGW 6.3.16</a:t>
            </a:r>
          </a:p>
          <a:p>
            <a:r>
              <a:rPr lang="en-GB" sz="900" b="1" dirty="0" smtClean="0">
                <a:solidFill>
                  <a:schemeClr val="tx2"/>
                </a:solidFill>
              </a:rPr>
              <a:t>SP 6.3.12?</a:t>
            </a:r>
            <a:endParaRPr lang="en-US" sz="900" b="1" dirty="0">
              <a:solidFill>
                <a:schemeClr val="tx2"/>
              </a:solidFill>
            </a:endParaRPr>
          </a:p>
        </p:txBody>
      </p:sp>
      <p:cxnSp>
        <p:nvCxnSpPr>
          <p:cNvPr id="87" name="Straight Connector 86"/>
          <p:cNvCxnSpPr/>
          <p:nvPr/>
        </p:nvCxnSpPr>
        <p:spPr>
          <a:xfrm>
            <a:off x="8110793" y="3672586"/>
            <a:ext cx="1" cy="796275"/>
          </a:xfrm>
          <a:prstGeom prst="line">
            <a:avLst/>
          </a:prstGeom>
        </p:spPr>
        <p:style>
          <a:lnRef idx="1">
            <a:schemeClr val="accent1"/>
          </a:lnRef>
          <a:fillRef idx="0">
            <a:schemeClr val="accent1"/>
          </a:fillRef>
          <a:effectRef idx="0">
            <a:schemeClr val="accent1"/>
          </a:effectRef>
          <a:fontRef idx="minor">
            <a:schemeClr val="tx1"/>
          </a:fontRef>
        </p:style>
      </p:cxnSp>
      <p:sp>
        <p:nvSpPr>
          <p:cNvPr id="88" name="TextBox 111"/>
          <p:cNvSpPr txBox="1">
            <a:spLocks noChangeArrowheads="1"/>
          </p:cNvSpPr>
          <p:nvPr/>
        </p:nvSpPr>
        <p:spPr bwMode="auto">
          <a:xfrm>
            <a:off x="7696200" y="4491729"/>
            <a:ext cx="886010" cy="230832"/>
          </a:xfrm>
          <a:prstGeom prst="rect">
            <a:avLst/>
          </a:prstGeom>
          <a:noFill/>
          <a:ln w="9525">
            <a:noFill/>
            <a:miter lim="800000"/>
            <a:headEnd/>
            <a:tailEnd/>
          </a:ln>
        </p:spPr>
        <p:txBody>
          <a:bodyPr wrap="square">
            <a:spAutoFit/>
          </a:bodyPr>
          <a:lstStyle/>
          <a:p>
            <a:r>
              <a:rPr lang="en-US" sz="900" b="1" dirty="0" smtClean="0">
                <a:solidFill>
                  <a:schemeClr val="tx2"/>
                </a:solidFill>
              </a:rPr>
              <a:t>12 Dec 2016</a:t>
            </a:r>
            <a:endParaRPr lang="en-US" sz="900" b="1" i="1" dirty="0">
              <a:solidFill>
                <a:srgbClr val="0070C0"/>
              </a:solidFill>
            </a:endParaRPr>
          </a:p>
        </p:txBody>
      </p:sp>
      <p:sp>
        <p:nvSpPr>
          <p:cNvPr id="89" name="TextBox 88"/>
          <p:cNvSpPr txBox="1"/>
          <p:nvPr/>
        </p:nvSpPr>
        <p:spPr>
          <a:xfrm>
            <a:off x="2106447" y="5081308"/>
            <a:ext cx="946246" cy="194308"/>
          </a:xfrm>
          <a:prstGeom prst="rect">
            <a:avLst/>
          </a:prstGeom>
          <a:noFill/>
        </p:spPr>
        <p:txBody>
          <a:bodyPr wrap="square" rtlCol="0">
            <a:noAutofit/>
          </a:bodyPr>
          <a:lstStyle/>
          <a:p>
            <a:pPr>
              <a:lnSpc>
                <a:spcPct val="90000"/>
              </a:lnSpc>
            </a:pPr>
            <a:r>
              <a:rPr lang="en-US" sz="1200" b="1" i="1" dirty="0" smtClean="0"/>
              <a:t>Planning</a:t>
            </a:r>
          </a:p>
        </p:txBody>
      </p:sp>
      <p:sp>
        <p:nvSpPr>
          <p:cNvPr id="90" name="TextBox 53"/>
          <p:cNvSpPr txBox="1">
            <a:spLocks noChangeArrowheads="1"/>
          </p:cNvSpPr>
          <p:nvPr/>
        </p:nvSpPr>
        <p:spPr bwMode="auto">
          <a:xfrm>
            <a:off x="5195247" y="1429556"/>
            <a:ext cx="1061237" cy="1200329"/>
          </a:xfrm>
          <a:prstGeom prst="rect">
            <a:avLst/>
          </a:prstGeom>
          <a:solidFill>
            <a:schemeClr val="accent5">
              <a:lumMod val="20000"/>
              <a:lumOff val="80000"/>
            </a:schemeClr>
          </a:solidFill>
          <a:ln w="9525">
            <a:noFill/>
            <a:miter lim="800000"/>
            <a:headEnd/>
            <a:tailEnd/>
          </a:ln>
        </p:spPr>
        <p:txBody>
          <a:bodyPr wrap="square">
            <a:spAutoFit/>
          </a:bodyPr>
          <a:lstStyle/>
          <a:p>
            <a:r>
              <a:rPr lang="en-US" sz="900" b="1" dirty="0" smtClean="0">
                <a:solidFill>
                  <a:schemeClr val="tx2"/>
                </a:solidFill>
              </a:rPr>
              <a:t>CM 7.0.1.0</a:t>
            </a:r>
            <a:endParaRPr lang="en-US" sz="900" b="1" dirty="0">
              <a:solidFill>
                <a:schemeClr val="tx2"/>
              </a:solidFill>
            </a:endParaRPr>
          </a:p>
          <a:p>
            <a:r>
              <a:rPr lang="en-US" sz="900" b="1" dirty="0">
                <a:solidFill>
                  <a:schemeClr val="tx2"/>
                </a:solidFill>
              </a:rPr>
              <a:t>SM </a:t>
            </a:r>
            <a:r>
              <a:rPr lang="en-US" sz="900" b="1" dirty="0" smtClean="0">
                <a:solidFill>
                  <a:schemeClr val="tx2"/>
                </a:solidFill>
              </a:rPr>
              <a:t>7.0.1.0</a:t>
            </a:r>
            <a:endParaRPr lang="en-US" sz="900" b="1" dirty="0">
              <a:solidFill>
                <a:schemeClr val="tx2"/>
              </a:solidFill>
            </a:endParaRPr>
          </a:p>
          <a:p>
            <a:r>
              <a:rPr lang="en-US" sz="900" b="1" dirty="0">
                <a:solidFill>
                  <a:schemeClr val="tx2"/>
                </a:solidFill>
              </a:rPr>
              <a:t>SMGR </a:t>
            </a:r>
            <a:r>
              <a:rPr lang="en-US" sz="900" b="1" dirty="0" smtClean="0">
                <a:solidFill>
                  <a:schemeClr val="tx2"/>
                </a:solidFill>
              </a:rPr>
              <a:t>7.0.1.0</a:t>
            </a:r>
            <a:endParaRPr lang="en-US" sz="900" b="1" dirty="0">
              <a:solidFill>
                <a:schemeClr val="tx2"/>
              </a:solidFill>
            </a:endParaRPr>
          </a:p>
          <a:p>
            <a:r>
              <a:rPr lang="en-US" sz="900" b="1" dirty="0">
                <a:solidFill>
                  <a:schemeClr val="tx2"/>
                </a:solidFill>
              </a:rPr>
              <a:t>PS </a:t>
            </a:r>
            <a:r>
              <a:rPr lang="en-US" sz="900" b="1" dirty="0" smtClean="0">
                <a:solidFill>
                  <a:schemeClr val="tx2"/>
                </a:solidFill>
              </a:rPr>
              <a:t>7.0.1.0</a:t>
            </a:r>
            <a:endParaRPr lang="en-US" sz="900" b="1" dirty="0">
              <a:solidFill>
                <a:schemeClr val="tx2"/>
              </a:solidFill>
            </a:endParaRPr>
          </a:p>
          <a:p>
            <a:r>
              <a:rPr lang="en-US" sz="900" b="1" dirty="0">
                <a:solidFill>
                  <a:schemeClr val="tx2"/>
                </a:solidFill>
              </a:rPr>
              <a:t>AES </a:t>
            </a:r>
            <a:r>
              <a:rPr lang="en-US" sz="900" b="1" dirty="0" smtClean="0">
                <a:solidFill>
                  <a:schemeClr val="tx2"/>
                </a:solidFill>
              </a:rPr>
              <a:t>7.0.1.0</a:t>
            </a:r>
            <a:endParaRPr lang="en-US" sz="900" b="1" dirty="0">
              <a:solidFill>
                <a:schemeClr val="tx2"/>
              </a:solidFill>
            </a:endParaRPr>
          </a:p>
          <a:p>
            <a:r>
              <a:rPr lang="en-US" sz="900" b="1" dirty="0">
                <a:solidFill>
                  <a:schemeClr val="tx2"/>
                </a:solidFill>
              </a:rPr>
              <a:t>BGW </a:t>
            </a:r>
            <a:r>
              <a:rPr lang="en-US" sz="900" b="1" dirty="0" smtClean="0">
                <a:solidFill>
                  <a:schemeClr val="tx2"/>
                </a:solidFill>
              </a:rPr>
              <a:t>7.0.1.0</a:t>
            </a:r>
            <a:endParaRPr lang="en-US" sz="900" b="1" dirty="0">
              <a:solidFill>
                <a:schemeClr val="tx2"/>
              </a:solidFill>
            </a:endParaRPr>
          </a:p>
          <a:p>
            <a:r>
              <a:rPr lang="en-GB" sz="900" b="1" dirty="0">
                <a:solidFill>
                  <a:schemeClr val="tx2"/>
                </a:solidFill>
              </a:rPr>
              <a:t>US </a:t>
            </a:r>
            <a:r>
              <a:rPr lang="en-GB" sz="900" b="1" dirty="0" smtClean="0">
                <a:solidFill>
                  <a:schemeClr val="tx2"/>
                </a:solidFill>
              </a:rPr>
              <a:t>7.0.1.0</a:t>
            </a:r>
          </a:p>
          <a:p>
            <a:r>
              <a:rPr lang="en-GB" sz="900" b="1" dirty="0" smtClean="0">
                <a:solidFill>
                  <a:schemeClr val="tx2"/>
                </a:solidFill>
              </a:rPr>
              <a:t>AVP 7.0.1.0</a:t>
            </a:r>
            <a:endParaRPr lang="en-US" sz="900" b="1" dirty="0">
              <a:solidFill>
                <a:schemeClr val="tx2"/>
              </a:solidFill>
            </a:endParaRPr>
          </a:p>
        </p:txBody>
      </p:sp>
    </p:spTree>
    <p:extLst>
      <p:ext uri="{BB962C8B-B14F-4D97-AF65-F5344CB8AC3E}">
        <p14:creationId xmlns:p14="http://schemas.microsoft.com/office/powerpoint/2010/main" val="378473599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37" y="1288473"/>
            <a:ext cx="9033164" cy="5569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7818" y="1288473"/>
            <a:ext cx="8229600" cy="838200"/>
          </a:xfrm>
        </p:spPr>
        <p:txBody>
          <a:bodyPr/>
          <a:lstStyle/>
          <a:p>
            <a:pPr algn="ctr"/>
            <a:r>
              <a:rPr lang="en-US" sz="4400" dirty="0" smtClean="0">
                <a:latin typeface="Comic Sans MS" panose="030F0702030302020204" pitchFamily="66" charset="0"/>
              </a:rPr>
              <a:t>Q &amp; A</a:t>
            </a:r>
            <a:endParaRPr lang="en-US" sz="4400" dirty="0">
              <a:latin typeface="Comic Sans MS" panose="030F0702030302020204" pitchFamily="66" charset="0"/>
            </a:endParaRPr>
          </a:p>
        </p:txBody>
      </p:sp>
    </p:spTree>
    <p:extLst>
      <p:ext uri="{BB962C8B-B14F-4D97-AF65-F5344CB8AC3E}">
        <p14:creationId xmlns:p14="http://schemas.microsoft.com/office/powerpoint/2010/main" val="349698099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108960" y="1424704"/>
            <a:ext cx="2926080" cy="430887"/>
          </a:xfrm>
          <a:prstGeom prst="rect">
            <a:avLst/>
          </a:prstGeom>
          <a:noFill/>
          <a:effectLst/>
          <a:scene3d>
            <a:camera prst="orthographicFront"/>
            <a:lightRig rig="threePt" dir="t"/>
          </a:scene3d>
          <a:sp3d/>
        </p:spPr>
        <p:txBody>
          <a:bodyPr lIns="91440" tIns="45720" rIns="91440" anchor="t" anchorCtr="1">
            <a:spAutoFit/>
            <a:scene3d>
              <a:camera prst="orthographicFront"/>
              <a:lightRig rig="soft" dir="tl">
                <a:rot lat="0" lon="0" rev="0"/>
              </a:lightRig>
            </a:scene3d>
            <a:sp3d contourW="25400" prstMaterial="matte">
              <a:contourClr>
                <a:schemeClr val="accent2">
                  <a:tint val="20000"/>
                </a:schemeClr>
              </a:contourClr>
            </a:sp3d>
          </a:bodyPr>
          <a:lstStyle/>
          <a:p>
            <a:pPr marL="173038" indent="-173038">
              <a:spcBef>
                <a:spcPts val="200"/>
              </a:spcBef>
              <a:buClr>
                <a:srgbClr val="CC0000"/>
              </a:buClr>
              <a:buFont typeface="Webdings" panose="05030102010509060703" pitchFamily="18" charset="2"/>
              <a:buChar char="4"/>
            </a:pPr>
            <a:r>
              <a:rPr lang="en-US" sz="1100" dirty="0"/>
              <a:t>Communication Manager Adoption of Avaya Aura Media Server</a:t>
            </a:r>
          </a:p>
        </p:txBody>
      </p:sp>
      <p:sp>
        <p:nvSpPr>
          <p:cNvPr id="17" name="Rounded Rectangle 16"/>
          <p:cNvSpPr/>
          <p:nvPr/>
        </p:nvSpPr>
        <p:spPr>
          <a:xfrm>
            <a:off x="3319811" y="1033147"/>
            <a:ext cx="2504379" cy="365760"/>
          </a:xfrm>
          <a:prstGeom prst="round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5400000" scaled="1"/>
            <a:tileRect/>
          </a:gradFill>
          <a:ln>
            <a:noFill/>
          </a:ln>
          <a:effectLst/>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wrap="square" lIns="0" rIns="0" anchor="ctr">
            <a:noAutofit/>
          </a:bodyPr>
          <a:lstStyle/>
          <a:p>
            <a:pPr algn="ctr"/>
            <a:r>
              <a:rPr lang="en-US" sz="1400" b="1" dirty="0" smtClean="0">
                <a:solidFill>
                  <a:schemeClr val="bg1"/>
                </a:solidFill>
                <a:latin typeface="+mj-lt"/>
              </a:rPr>
              <a:t>Media Server</a:t>
            </a:r>
            <a:endParaRPr lang="en-US" sz="1400" b="1" dirty="0">
              <a:solidFill>
                <a:schemeClr val="bg1"/>
              </a:solidFill>
              <a:latin typeface="+mj-lt"/>
            </a:endParaRPr>
          </a:p>
        </p:txBody>
      </p:sp>
      <p:sp>
        <p:nvSpPr>
          <p:cNvPr id="26" name="Rectangle 25"/>
          <p:cNvSpPr/>
          <p:nvPr/>
        </p:nvSpPr>
        <p:spPr>
          <a:xfrm>
            <a:off x="3108960" y="2505305"/>
            <a:ext cx="2926080" cy="964367"/>
          </a:xfrm>
          <a:prstGeom prst="rect">
            <a:avLst/>
          </a:prstGeom>
          <a:noFill/>
          <a:effectLst/>
          <a:scene3d>
            <a:camera prst="orthographicFront"/>
            <a:lightRig rig="threePt" dir="t"/>
          </a:scene3d>
          <a:sp3d/>
        </p:spPr>
        <p:txBody>
          <a:bodyPr lIns="91440" tIns="45720" rIns="91440" anchor="t" anchorCtr="1">
            <a:spAutoFit/>
            <a:scene3d>
              <a:camera prst="orthographicFront"/>
              <a:lightRig rig="soft" dir="tl">
                <a:rot lat="0" lon="0" rev="0"/>
              </a:lightRig>
            </a:scene3d>
            <a:sp3d contourW="25400" prstMaterial="matte">
              <a:contourClr>
                <a:schemeClr val="accent2">
                  <a:tint val="20000"/>
                </a:schemeClr>
              </a:contourClr>
            </a:sp3d>
          </a:bodyPr>
          <a:lstStyle/>
          <a:p>
            <a:pPr marL="173038" indent="-173038">
              <a:spcBef>
                <a:spcPts val="200"/>
              </a:spcBef>
              <a:buClr>
                <a:srgbClr val="CC0000"/>
              </a:buClr>
              <a:buFont typeface="Webdings" panose="05030102010509060703" pitchFamily="18" charset="2"/>
              <a:buChar char="4"/>
            </a:pPr>
            <a:r>
              <a:rPr lang="en-US" sz="1100" dirty="0"/>
              <a:t>Flexible virtualization on Avaya supplied servers with Appliance Virtualization Platform (AVP)</a:t>
            </a:r>
          </a:p>
          <a:p>
            <a:pPr marL="173038" indent="-173038">
              <a:spcBef>
                <a:spcPts val="200"/>
              </a:spcBef>
              <a:buClr>
                <a:srgbClr val="CC0000"/>
              </a:buClr>
              <a:buFont typeface="Webdings" panose="05030102010509060703" pitchFamily="18" charset="2"/>
              <a:buChar char="4"/>
            </a:pPr>
            <a:r>
              <a:rPr lang="en-US" sz="1100" dirty="0"/>
              <a:t>Branch Session Manager (BSM) on VMware for the Virtualized Environment</a:t>
            </a:r>
          </a:p>
        </p:txBody>
      </p:sp>
      <p:sp>
        <p:nvSpPr>
          <p:cNvPr id="27" name="Rounded Rectangle 26"/>
          <p:cNvSpPr/>
          <p:nvPr/>
        </p:nvSpPr>
        <p:spPr>
          <a:xfrm>
            <a:off x="3300136" y="2105689"/>
            <a:ext cx="2543729" cy="365760"/>
          </a:xfrm>
          <a:prstGeom prst="round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5400000" scaled="1"/>
            <a:tileRect/>
          </a:gradFill>
          <a:ln>
            <a:noFill/>
          </a:ln>
          <a:effectLst/>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wrap="square" lIns="0" rIns="0" anchor="ctr">
            <a:noAutofit/>
          </a:bodyPr>
          <a:lstStyle/>
          <a:p>
            <a:pPr algn="ctr"/>
            <a:r>
              <a:rPr lang="en-US" sz="1400" b="1" dirty="0" smtClean="0">
                <a:solidFill>
                  <a:schemeClr val="bg1"/>
                </a:solidFill>
                <a:latin typeface="+mj-lt"/>
              </a:rPr>
              <a:t>Virtualization</a:t>
            </a:r>
            <a:endParaRPr lang="en-US" sz="1400" b="1" dirty="0">
              <a:solidFill>
                <a:schemeClr val="bg1"/>
              </a:solidFill>
              <a:latin typeface="+mj-lt"/>
            </a:endParaRPr>
          </a:p>
        </p:txBody>
      </p:sp>
      <p:sp>
        <p:nvSpPr>
          <p:cNvPr id="22" name="Rectangle 21"/>
          <p:cNvSpPr/>
          <p:nvPr/>
        </p:nvSpPr>
        <p:spPr>
          <a:xfrm>
            <a:off x="53308" y="5203064"/>
            <a:ext cx="2926080" cy="1328569"/>
          </a:xfrm>
          <a:prstGeom prst="rect">
            <a:avLst/>
          </a:prstGeom>
          <a:noFill/>
          <a:effectLst/>
          <a:scene3d>
            <a:camera prst="orthographicFront"/>
            <a:lightRig rig="threePt" dir="t"/>
          </a:scene3d>
          <a:sp3d/>
        </p:spPr>
        <p:txBody>
          <a:bodyPr lIns="91440" tIns="45720" rIns="91440" anchor="t" anchorCtr="1">
            <a:spAutoFit/>
            <a:scene3d>
              <a:camera prst="orthographicFront"/>
              <a:lightRig rig="soft" dir="tl">
                <a:rot lat="0" lon="0" rev="0"/>
              </a:lightRig>
            </a:scene3d>
            <a:sp3d contourW="25400" prstMaterial="matte">
              <a:contourClr>
                <a:schemeClr val="accent2">
                  <a:tint val="20000"/>
                </a:schemeClr>
              </a:contourClr>
            </a:sp3d>
          </a:bodyPr>
          <a:lstStyle/>
          <a:p>
            <a:pPr marL="173038" indent="-173038">
              <a:spcBef>
                <a:spcPts val="200"/>
              </a:spcBef>
              <a:buClr>
                <a:srgbClr val="CC0000"/>
              </a:buClr>
              <a:buFont typeface="Webdings" panose="05030102010509060703" pitchFamily="18" charset="2"/>
              <a:buChar char="4"/>
            </a:pPr>
            <a:r>
              <a:rPr lang="en-US" sz="1100" dirty="0"/>
              <a:t>Increased SIP Capacity to support 250K SIP Users and 350K SIP </a:t>
            </a:r>
            <a:r>
              <a:rPr lang="en-US" sz="1100" dirty="0" smtClean="0"/>
              <a:t>Devices on up to 28 Session Managers</a:t>
            </a:r>
            <a:endParaRPr lang="en-US" sz="1100" dirty="0"/>
          </a:p>
          <a:p>
            <a:pPr marL="173038" indent="-173038">
              <a:spcBef>
                <a:spcPts val="200"/>
              </a:spcBef>
              <a:buClr>
                <a:srgbClr val="CC0000"/>
              </a:buClr>
              <a:buFont typeface="Webdings" panose="05030102010509060703" pitchFamily="18" charset="2"/>
              <a:buChar char="4"/>
            </a:pPr>
            <a:r>
              <a:rPr lang="en-US" sz="1100" dirty="0"/>
              <a:t>Increase AES max Domain Control Associations from 4 to 8 </a:t>
            </a:r>
          </a:p>
          <a:p>
            <a:pPr marL="173038" indent="-173038">
              <a:spcBef>
                <a:spcPts val="200"/>
              </a:spcBef>
              <a:buClr>
                <a:srgbClr val="CC0000"/>
              </a:buClr>
              <a:buFont typeface="Webdings" panose="05030102010509060703" pitchFamily="18" charset="2"/>
              <a:buChar char="4"/>
            </a:pPr>
            <a:r>
              <a:rPr lang="en-US" sz="1100" dirty="0"/>
              <a:t>Increase AES max Device Media Call Control (DMCC) Scale from 4k to 8K </a:t>
            </a:r>
          </a:p>
        </p:txBody>
      </p:sp>
      <p:sp>
        <p:nvSpPr>
          <p:cNvPr id="28" name="Rounded Rectangle 27"/>
          <p:cNvSpPr/>
          <p:nvPr/>
        </p:nvSpPr>
        <p:spPr>
          <a:xfrm>
            <a:off x="244484" y="4816220"/>
            <a:ext cx="2543729" cy="365760"/>
          </a:xfrm>
          <a:prstGeom prst="round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5400000" scaled="1"/>
            <a:tileRect/>
          </a:gradFill>
          <a:ln>
            <a:noFill/>
          </a:ln>
          <a:effectLst/>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wrap="square" lIns="0" rIns="0" anchor="ctr">
            <a:noAutofit/>
          </a:bodyPr>
          <a:lstStyle/>
          <a:p>
            <a:pPr algn="ctr"/>
            <a:r>
              <a:rPr lang="en-US" sz="1400" b="1" dirty="0" smtClean="0">
                <a:solidFill>
                  <a:schemeClr val="bg1"/>
                </a:solidFill>
                <a:latin typeface="+mj-lt"/>
              </a:rPr>
              <a:t>Scalability</a:t>
            </a:r>
            <a:endParaRPr lang="en-US" sz="1400" b="1" dirty="0">
              <a:solidFill>
                <a:schemeClr val="bg1"/>
              </a:solidFill>
              <a:latin typeface="+mj-lt"/>
            </a:endParaRPr>
          </a:p>
        </p:txBody>
      </p:sp>
      <p:sp>
        <p:nvSpPr>
          <p:cNvPr id="30" name="Rectangle 29"/>
          <p:cNvSpPr/>
          <p:nvPr/>
        </p:nvSpPr>
        <p:spPr>
          <a:xfrm>
            <a:off x="53308" y="1424704"/>
            <a:ext cx="2926080" cy="1405513"/>
          </a:xfrm>
          <a:prstGeom prst="rect">
            <a:avLst/>
          </a:prstGeom>
          <a:noFill/>
          <a:effectLst/>
          <a:scene3d>
            <a:camera prst="orthographicFront"/>
            <a:lightRig rig="threePt" dir="t"/>
          </a:scene3d>
          <a:sp3d/>
        </p:spPr>
        <p:txBody>
          <a:bodyPr lIns="91440" tIns="45720" rIns="91440" anchor="t" anchorCtr="1">
            <a:spAutoFit/>
            <a:scene3d>
              <a:camera prst="orthographicFront"/>
              <a:lightRig rig="soft" dir="tl">
                <a:rot lat="0" lon="0" rev="0"/>
              </a:lightRig>
            </a:scene3d>
            <a:sp3d contourW="25400" prstMaterial="matte">
              <a:contourClr>
                <a:schemeClr val="accent2">
                  <a:tint val="20000"/>
                </a:schemeClr>
              </a:contourClr>
            </a:sp3d>
          </a:bodyPr>
          <a:lstStyle/>
          <a:p>
            <a:pPr marL="173038" indent="-173038">
              <a:spcBef>
                <a:spcPts val="200"/>
              </a:spcBef>
              <a:buClr>
                <a:srgbClr val="CC0000"/>
              </a:buClr>
              <a:buFont typeface="Webdings" panose="05030102010509060703" pitchFamily="18" charset="2"/>
              <a:buChar char="4"/>
            </a:pPr>
            <a:r>
              <a:rPr lang="en-US" sz="1100" dirty="0"/>
              <a:t>TLS secured gateway links</a:t>
            </a:r>
          </a:p>
          <a:p>
            <a:pPr marL="173038" indent="-173038">
              <a:spcBef>
                <a:spcPts val="200"/>
              </a:spcBef>
              <a:buClr>
                <a:srgbClr val="CC0000"/>
              </a:buClr>
              <a:buFont typeface="Webdings" panose="05030102010509060703" pitchFamily="18" charset="2"/>
              <a:buChar char="4"/>
            </a:pPr>
            <a:r>
              <a:rPr lang="en-US" sz="1100" dirty="0"/>
              <a:t>AES 256 bit encryption</a:t>
            </a:r>
          </a:p>
          <a:p>
            <a:pPr marL="173038" indent="-173038">
              <a:spcBef>
                <a:spcPts val="200"/>
              </a:spcBef>
              <a:buClr>
                <a:srgbClr val="CC0000"/>
              </a:buClr>
              <a:buFont typeface="Webdings" panose="05030102010509060703" pitchFamily="18" charset="2"/>
              <a:buChar char="4"/>
            </a:pPr>
            <a:r>
              <a:rPr lang="en-US" sz="1100" dirty="0"/>
              <a:t>End user encryption indicator </a:t>
            </a:r>
          </a:p>
          <a:p>
            <a:pPr marL="173038" indent="-173038">
              <a:spcBef>
                <a:spcPts val="200"/>
              </a:spcBef>
              <a:buClr>
                <a:srgbClr val="CC0000"/>
              </a:buClr>
              <a:buFont typeface="Webdings" panose="05030102010509060703" pitchFamily="18" charset="2"/>
              <a:buChar char="4"/>
            </a:pPr>
            <a:r>
              <a:rPr lang="en-US" sz="1100" dirty="0"/>
              <a:t>Enhanced certificate management</a:t>
            </a:r>
          </a:p>
          <a:p>
            <a:pPr marL="173038" indent="-173038">
              <a:spcBef>
                <a:spcPts val="200"/>
              </a:spcBef>
              <a:buClr>
                <a:srgbClr val="CC0000"/>
              </a:buClr>
              <a:buFont typeface="Webdings" panose="05030102010509060703" pitchFamily="18" charset="2"/>
              <a:buChar char="4"/>
            </a:pPr>
            <a:r>
              <a:rPr lang="en-US" sz="1100" dirty="0"/>
              <a:t>Out of Band Management</a:t>
            </a:r>
          </a:p>
          <a:p>
            <a:pPr marL="173038" indent="-173038">
              <a:spcBef>
                <a:spcPts val="200"/>
              </a:spcBef>
              <a:buClr>
                <a:srgbClr val="CC0000"/>
              </a:buClr>
              <a:buFont typeface="Webdings" panose="05030102010509060703" pitchFamily="18" charset="2"/>
              <a:buChar char="4"/>
            </a:pPr>
            <a:r>
              <a:rPr lang="en-US" sz="1100" dirty="0"/>
              <a:t>Encryption of bearer control channel(SRTCP)</a:t>
            </a:r>
          </a:p>
        </p:txBody>
      </p:sp>
      <p:sp>
        <p:nvSpPr>
          <p:cNvPr id="33" name="Rectangle 32"/>
          <p:cNvSpPr/>
          <p:nvPr/>
        </p:nvSpPr>
        <p:spPr>
          <a:xfrm>
            <a:off x="53308" y="3267893"/>
            <a:ext cx="2926080" cy="1549142"/>
          </a:xfrm>
          <a:prstGeom prst="rect">
            <a:avLst/>
          </a:prstGeom>
          <a:noFill/>
          <a:effectLst/>
          <a:scene3d>
            <a:camera prst="orthographicFront"/>
            <a:lightRig rig="threePt" dir="t"/>
          </a:scene3d>
          <a:sp3d/>
        </p:spPr>
        <p:txBody>
          <a:bodyPr lIns="91440" tIns="45720" rIns="91440" anchor="t" anchorCtr="1">
            <a:spAutoFit/>
            <a:scene3d>
              <a:camera prst="orthographicFront"/>
              <a:lightRig rig="soft" dir="tl">
                <a:rot lat="0" lon="0" rev="0"/>
              </a:lightRig>
            </a:scene3d>
            <a:sp3d contourW="25400" prstMaterial="matte">
              <a:contourClr>
                <a:schemeClr val="accent2">
                  <a:tint val="20000"/>
                </a:schemeClr>
              </a:contourClr>
            </a:sp3d>
          </a:bodyPr>
          <a:lstStyle/>
          <a:p>
            <a:pPr marL="173038" indent="-173038">
              <a:spcBef>
                <a:spcPts val="200"/>
              </a:spcBef>
              <a:buClr>
                <a:srgbClr val="CC0000"/>
              </a:buClr>
              <a:buFont typeface="Webdings" panose="05030102010509060703" pitchFamily="18" charset="2"/>
              <a:buChar char="4"/>
            </a:pPr>
            <a:r>
              <a:rPr lang="en-US" sz="1100" dirty="0"/>
              <a:t>Alarming Individual DSP Core Failures (BGW)</a:t>
            </a:r>
          </a:p>
          <a:p>
            <a:pPr marL="173038" indent="-173038">
              <a:spcBef>
                <a:spcPts val="200"/>
              </a:spcBef>
              <a:buClr>
                <a:srgbClr val="CC0000"/>
              </a:buClr>
              <a:buFont typeface="Webdings" panose="05030102010509060703" pitchFamily="18" charset="2"/>
              <a:buChar char="4"/>
            </a:pPr>
            <a:r>
              <a:rPr lang="en-US" sz="1100" dirty="0"/>
              <a:t>New SNMP Engine for CM</a:t>
            </a:r>
          </a:p>
          <a:p>
            <a:pPr marL="173038" indent="-173038">
              <a:spcBef>
                <a:spcPts val="200"/>
              </a:spcBef>
              <a:buClr>
                <a:srgbClr val="CC0000"/>
              </a:buClr>
              <a:buFont typeface="Webdings" panose="05030102010509060703" pitchFamily="18" charset="2"/>
              <a:buChar char="4"/>
            </a:pPr>
            <a:r>
              <a:rPr lang="en-US" sz="1100" dirty="0"/>
              <a:t>Automatic Alarm Clearing for Session Manager Alarms </a:t>
            </a:r>
          </a:p>
          <a:p>
            <a:pPr marL="173038" indent="-173038">
              <a:spcBef>
                <a:spcPts val="200"/>
              </a:spcBef>
              <a:buClr>
                <a:srgbClr val="CC0000"/>
              </a:buClr>
              <a:buFont typeface="Webdings" panose="05030102010509060703" pitchFamily="18" charset="2"/>
              <a:buChar char="4"/>
            </a:pPr>
            <a:r>
              <a:rPr lang="en-US" sz="1100" dirty="0"/>
              <a:t>CP Overload Mitigation </a:t>
            </a:r>
            <a:r>
              <a:rPr lang="en-US" sz="1100" dirty="0" smtClean="0"/>
              <a:t>Feature</a:t>
            </a:r>
          </a:p>
          <a:p>
            <a:pPr marL="173038" indent="-173038">
              <a:spcBef>
                <a:spcPts val="200"/>
              </a:spcBef>
              <a:buClr>
                <a:srgbClr val="CC0000"/>
              </a:buClr>
              <a:buFont typeface="Webdings" panose="05030102010509060703" pitchFamily="18" charset="2"/>
              <a:buChar char="4"/>
            </a:pPr>
            <a:r>
              <a:rPr lang="en-US" sz="1100" dirty="0"/>
              <a:t>Presence Services Active/Active High </a:t>
            </a:r>
            <a:r>
              <a:rPr lang="en-US" sz="1100" dirty="0" smtClean="0"/>
              <a:t>Availability </a:t>
            </a:r>
            <a:endParaRPr lang="en-US" sz="1100" dirty="0"/>
          </a:p>
        </p:txBody>
      </p:sp>
      <p:sp>
        <p:nvSpPr>
          <p:cNvPr id="34" name="Rounded Rectangle 33"/>
          <p:cNvSpPr/>
          <p:nvPr/>
        </p:nvSpPr>
        <p:spPr>
          <a:xfrm>
            <a:off x="244484" y="2881349"/>
            <a:ext cx="2543729" cy="365760"/>
          </a:xfrm>
          <a:prstGeom prst="round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5400000" scaled="1"/>
            <a:tileRect/>
          </a:gradFill>
          <a:ln>
            <a:noFill/>
          </a:ln>
          <a:effectLst/>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wrap="square" lIns="0" rIns="0" anchor="ctr">
            <a:noAutofit/>
          </a:bodyPr>
          <a:lstStyle/>
          <a:p>
            <a:pPr algn="ctr"/>
            <a:r>
              <a:rPr lang="en-US" sz="1400" b="1" dirty="0" smtClean="0">
                <a:solidFill>
                  <a:schemeClr val="bg1"/>
                </a:solidFill>
                <a:latin typeface="+mj-lt"/>
              </a:rPr>
              <a:t>Supportability</a:t>
            </a:r>
            <a:endParaRPr lang="en-US" sz="1400" b="1" dirty="0">
              <a:solidFill>
                <a:schemeClr val="bg1"/>
              </a:solidFill>
              <a:latin typeface="+mj-lt"/>
            </a:endParaRPr>
          </a:p>
        </p:txBody>
      </p:sp>
      <p:sp>
        <p:nvSpPr>
          <p:cNvPr id="35" name="Rectangle 34"/>
          <p:cNvSpPr/>
          <p:nvPr/>
        </p:nvSpPr>
        <p:spPr>
          <a:xfrm>
            <a:off x="3108960" y="4199357"/>
            <a:ext cx="2926080" cy="2251899"/>
          </a:xfrm>
          <a:prstGeom prst="rect">
            <a:avLst/>
          </a:prstGeom>
          <a:noFill/>
          <a:effectLst/>
          <a:scene3d>
            <a:camera prst="orthographicFront"/>
            <a:lightRig rig="threePt" dir="t"/>
          </a:scene3d>
          <a:sp3d/>
        </p:spPr>
        <p:txBody>
          <a:bodyPr lIns="91440" tIns="45720" rIns="91440" anchor="t" anchorCtr="1">
            <a:spAutoFit/>
            <a:scene3d>
              <a:camera prst="orthographicFront"/>
              <a:lightRig rig="soft" dir="tl">
                <a:rot lat="0" lon="0" rev="0"/>
              </a:lightRig>
            </a:scene3d>
            <a:sp3d contourW="25400" prstMaterial="matte">
              <a:contourClr>
                <a:schemeClr val="accent2">
                  <a:tint val="20000"/>
                </a:schemeClr>
              </a:contourClr>
            </a:sp3d>
          </a:bodyPr>
          <a:lstStyle/>
          <a:p>
            <a:pPr marL="173038" indent="-173038">
              <a:spcBef>
                <a:spcPts val="200"/>
              </a:spcBef>
              <a:buClr>
                <a:srgbClr val="CC0000"/>
              </a:buClr>
              <a:buFont typeface="Webdings" panose="05030102010509060703" pitchFamily="18" charset="2"/>
              <a:buChar char="4"/>
            </a:pPr>
            <a:r>
              <a:rPr lang="en-US" sz="1100" dirty="0"/>
              <a:t>Centralized Management and Simplified Upgrades with Solution Deployment Manager(SDM)</a:t>
            </a:r>
          </a:p>
          <a:p>
            <a:pPr marL="173038" indent="-173038">
              <a:spcBef>
                <a:spcPts val="200"/>
              </a:spcBef>
              <a:buClr>
                <a:srgbClr val="CC0000"/>
              </a:buClr>
              <a:buFont typeface="Webdings" panose="05030102010509060703" pitchFamily="18" charset="2"/>
              <a:buChar char="4"/>
            </a:pPr>
            <a:r>
              <a:rPr lang="en-US" sz="1100" dirty="0"/>
              <a:t>LDAP Sync of Enterprise Directory Admin Roles with SMGR Admin Roles</a:t>
            </a:r>
          </a:p>
          <a:p>
            <a:pPr marL="173038" indent="-173038">
              <a:spcBef>
                <a:spcPts val="200"/>
              </a:spcBef>
              <a:buClr>
                <a:srgbClr val="CC0000"/>
              </a:buClr>
              <a:buFont typeface="Webdings" panose="05030102010509060703" pitchFamily="18" charset="2"/>
              <a:buChar char="4"/>
            </a:pPr>
            <a:r>
              <a:rPr lang="en-US" sz="1100" dirty="0"/>
              <a:t>SMGR Navigation and Usability UI Improvements</a:t>
            </a:r>
          </a:p>
          <a:p>
            <a:pPr marL="173038" indent="-173038">
              <a:spcBef>
                <a:spcPts val="200"/>
              </a:spcBef>
              <a:buClr>
                <a:srgbClr val="CC0000"/>
              </a:buClr>
              <a:buFont typeface="Webdings" panose="05030102010509060703" pitchFamily="18" charset="2"/>
              <a:buChar char="4"/>
            </a:pPr>
            <a:r>
              <a:rPr lang="en-US" sz="1100" dirty="0"/>
              <a:t>CM List and Display Measurement and Status Reports</a:t>
            </a:r>
          </a:p>
          <a:p>
            <a:pPr marL="173038" indent="-173038">
              <a:spcBef>
                <a:spcPts val="200"/>
              </a:spcBef>
              <a:buClr>
                <a:srgbClr val="CC0000"/>
              </a:buClr>
              <a:buFont typeface="Webdings" panose="05030102010509060703" pitchFamily="18" charset="2"/>
              <a:buChar char="4"/>
            </a:pPr>
            <a:r>
              <a:rPr lang="en-US" sz="1100" dirty="0"/>
              <a:t>Allow direct input of Route Pattern for SIP station routing (OPTIM) (CM)</a:t>
            </a:r>
          </a:p>
          <a:p>
            <a:pPr marL="173038" indent="-173038">
              <a:spcBef>
                <a:spcPts val="200"/>
              </a:spcBef>
              <a:buClr>
                <a:srgbClr val="CC0000"/>
              </a:buClr>
              <a:buFont typeface="Webdings" panose="05030102010509060703" pitchFamily="18" charset="2"/>
              <a:buChar char="4"/>
            </a:pPr>
            <a:r>
              <a:rPr lang="en-US" sz="1100" dirty="0"/>
              <a:t>Lync Integration Enhancements (SM) </a:t>
            </a:r>
          </a:p>
        </p:txBody>
      </p:sp>
      <p:sp>
        <p:nvSpPr>
          <p:cNvPr id="36" name="Rounded Rectangle 35"/>
          <p:cNvSpPr/>
          <p:nvPr/>
        </p:nvSpPr>
        <p:spPr>
          <a:xfrm>
            <a:off x="3300136" y="3809845"/>
            <a:ext cx="2543729" cy="365760"/>
          </a:xfrm>
          <a:prstGeom prst="round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5400000" scaled="1"/>
            <a:tileRect/>
          </a:gradFill>
          <a:ln>
            <a:noFill/>
          </a:ln>
          <a:effectLst/>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wrap="square" lIns="0" rIns="0" anchor="ctr">
            <a:noAutofit/>
          </a:bodyPr>
          <a:lstStyle/>
          <a:p>
            <a:pPr algn="ctr"/>
            <a:r>
              <a:rPr lang="en-US" sz="1400" b="1" dirty="0" smtClean="0">
                <a:solidFill>
                  <a:schemeClr val="bg1"/>
                </a:solidFill>
                <a:latin typeface="+mj-lt"/>
              </a:rPr>
              <a:t>Management Simplification</a:t>
            </a:r>
            <a:endParaRPr lang="en-US" sz="1400" b="1" dirty="0">
              <a:solidFill>
                <a:schemeClr val="bg1"/>
              </a:solidFill>
              <a:latin typeface="+mj-lt"/>
            </a:endParaRPr>
          </a:p>
        </p:txBody>
      </p:sp>
      <p:sp>
        <p:nvSpPr>
          <p:cNvPr id="39" name="Rectangle 38"/>
          <p:cNvSpPr/>
          <p:nvPr/>
        </p:nvSpPr>
        <p:spPr>
          <a:xfrm>
            <a:off x="6125621" y="1424704"/>
            <a:ext cx="2926080" cy="430887"/>
          </a:xfrm>
          <a:prstGeom prst="rect">
            <a:avLst/>
          </a:prstGeom>
          <a:noFill/>
          <a:effectLst/>
          <a:scene3d>
            <a:camera prst="orthographicFront"/>
            <a:lightRig rig="threePt" dir="t"/>
          </a:scene3d>
          <a:sp3d/>
        </p:spPr>
        <p:txBody>
          <a:bodyPr lIns="91440" tIns="45720" rIns="91440" anchor="t" anchorCtr="1">
            <a:spAutoFit/>
            <a:scene3d>
              <a:camera prst="orthographicFront"/>
              <a:lightRig rig="soft" dir="tl">
                <a:rot lat="0" lon="0" rev="0"/>
              </a:lightRig>
            </a:scene3d>
            <a:sp3d contourW="25400" prstMaterial="matte">
              <a:contourClr>
                <a:schemeClr val="accent2">
                  <a:tint val="20000"/>
                </a:schemeClr>
              </a:contourClr>
            </a:sp3d>
          </a:bodyPr>
          <a:lstStyle/>
          <a:p>
            <a:pPr marL="173038" indent="-173038">
              <a:spcBef>
                <a:spcPts val="200"/>
              </a:spcBef>
              <a:buClr>
                <a:srgbClr val="CC0000"/>
              </a:buClr>
              <a:buFont typeface="Webdings" panose="05030102010509060703" pitchFamily="18" charset="2"/>
              <a:buChar char="4"/>
            </a:pPr>
            <a:r>
              <a:rPr lang="en-US" sz="1100" dirty="0"/>
              <a:t>Logout Unreachable SIP Agents </a:t>
            </a:r>
            <a:r>
              <a:rPr lang="en-US" sz="1100" dirty="0" smtClean="0"/>
              <a:t>/</a:t>
            </a:r>
            <a:br>
              <a:rPr lang="en-US" sz="1100" dirty="0" smtClean="0"/>
            </a:br>
            <a:r>
              <a:rPr lang="en-US" sz="1100" dirty="0" smtClean="0"/>
              <a:t>Detect </a:t>
            </a:r>
            <a:r>
              <a:rPr lang="en-US" sz="1100" dirty="0"/>
              <a:t>Unreachable SIP </a:t>
            </a:r>
            <a:r>
              <a:rPr lang="en-US" sz="1100" dirty="0" smtClean="0"/>
              <a:t>Endpoints</a:t>
            </a:r>
            <a:endParaRPr lang="en-US" sz="1100" dirty="0"/>
          </a:p>
        </p:txBody>
      </p:sp>
      <p:sp>
        <p:nvSpPr>
          <p:cNvPr id="32" name="Rounded Rectangle 31"/>
          <p:cNvSpPr/>
          <p:nvPr/>
        </p:nvSpPr>
        <p:spPr>
          <a:xfrm>
            <a:off x="244484" y="1033147"/>
            <a:ext cx="2543729" cy="365760"/>
          </a:xfrm>
          <a:prstGeom prst="round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5400000" scaled="1"/>
            <a:tileRect/>
          </a:gradFill>
          <a:ln>
            <a:noFill/>
          </a:ln>
          <a:effectLst/>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wrap="square" lIns="0" rIns="0" anchor="ctr">
            <a:noAutofit/>
          </a:bodyPr>
          <a:lstStyle/>
          <a:p>
            <a:pPr algn="ctr"/>
            <a:r>
              <a:rPr lang="en-US" sz="1400" b="1" dirty="0" smtClean="0">
                <a:solidFill>
                  <a:schemeClr val="bg1"/>
                </a:solidFill>
                <a:latin typeface="+mj-lt"/>
              </a:rPr>
              <a:t>Security</a:t>
            </a:r>
            <a:endParaRPr lang="en-US" sz="1400" b="1" dirty="0">
              <a:solidFill>
                <a:schemeClr val="bg1"/>
              </a:solidFill>
              <a:latin typeface="+mj-lt"/>
            </a:endParaRPr>
          </a:p>
        </p:txBody>
      </p:sp>
      <p:sp>
        <p:nvSpPr>
          <p:cNvPr id="40" name="Rounded Rectangle 39"/>
          <p:cNvSpPr/>
          <p:nvPr/>
        </p:nvSpPr>
        <p:spPr>
          <a:xfrm>
            <a:off x="6316797" y="1033147"/>
            <a:ext cx="2543729" cy="365760"/>
          </a:xfrm>
          <a:prstGeom prst="round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5400000" scaled="1"/>
            <a:tileRect/>
          </a:gradFill>
          <a:ln>
            <a:noFill/>
          </a:ln>
          <a:effectLst/>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wrap="square" lIns="0" rIns="0" anchor="ctr">
            <a:noAutofit/>
          </a:bodyPr>
          <a:lstStyle/>
          <a:p>
            <a:pPr algn="ctr"/>
            <a:r>
              <a:rPr lang="en-US" sz="1400" b="1" dirty="0" smtClean="0">
                <a:solidFill>
                  <a:schemeClr val="bg1"/>
                </a:solidFill>
                <a:latin typeface="+mj-lt"/>
              </a:rPr>
              <a:t>Call Center Enablement</a:t>
            </a:r>
            <a:endParaRPr lang="en-US" sz="1400" b="1" dirty="0">
              <a:solidFill>
                <a:schemeClr val="bg1"/>
              </a:solidFill>
              <a:latin typeface="+mj-lt"/>
            </a:endParaRPr>
          </a:p>
        </p:txBody>
      </p:sp>
      <p:sp>
        <p:nvSpPr>
          <p:cNvPr id="41" name="Rectangle 40"/>
          <p:cNvSpPr/>
          <p:nvPr/>
        </p:nvSpPr>
        <p:spPr>
          <a:xfrm>
            <a:off x="6125621" y="2521975"/>
            <a:ext cx="2926080" cy="3929281"/>
          </a:xfrm>
          <a:prstGeom prst="rect">
            <a:avLst/>
          </a:prstGeom>
          <a:noFill/>
          <a:effectLst/>
          <a:scene3d>
            <a:camera prst="orthographicFront"/>
            <a:lightRig rig="threePt" dir="t"/>
          </a:scene3d>
          <a:sp3d/>
        </p:spPr>
        <p:txBody>
          <a:bodyPr lIns="91440" tIns="45720" rIns="91440" anchor="t" anchorCtr="1">
            <a:spAutoFit/>
            <a:scene3d>
              <a:camera prst="orthographicFront"/>
              <a:lightRig rig="soft" dir="tl">
                <a:rot lat="0" lon="0" rev="0"/>
              </a:lightRig>
            </a:scene3d>
            <a:sp3d contourW="25400" prstMaterial="matte">
              <a:contourClr>
                <a:schemeClr val="accent2">
                  <a:tint val="20000"/>
                </a:schemeClr>
              </a:contourClr>
            </a:sp3d>
          </a:bodyPr>
          <a:lstStyle/>
          <a:p>
            <a:pPr marL="173038" indent="-173038">
              <a:spcBef>
                <a:spcPts val="200"/>
              </a:spcBef>
              <a:buClr>
                <a:srgbClr val="CC0000"/>
              </a:buClr>
              <a:buFont typeface="Webdings" panose="05030102010509060703" pitchFamily="18" charset="2"/>
              <a:buChar char="4"/>
            </a:pPr>
            <a:r>
              <a:rPr lang="en-US" sz="1100" dirty="0"/>
              <a:t>Support for PS to PS Federation with clustered PS </a:t>
            </a:r>
            <a:r>
              <a:rPr lang="en-US" sz="1100" dirty="0" smtClean="0"/>
              <a:t>solutions </a:t>
            </a:r>
            <a:endParaRPr lang="en-US" sz="1100" dirty="0"/>
          </a:p>
          <a:p>
            <a:pPr marL="173038" indent="-173038">
              <a:spcBef>
                <a:spcPts val="200"/>
              </a:spcBef>
              <a:buClr>
                <a:srgbClr val="CC0000"/>
              </a:buClr>
              <a:buFont typeface="Webdings" panose="05030102010509060703" pitchFamily="18" charset="2"/>
              <a:buChar char="4"/>
            </a:pPr>
            <a:r>
              <a:rPr lang="en-US" sz="1100" dirty="0"/>
              <a:t>Block IM between </a:t>
            </a:r>
            <a:r>
              <a:rPr lang="en-US" sz="1100" dirty="0" err="1"/>
              <a:t>UCaaS</a:t>
            </a:r>
            <a:r>
              <a:rPr lang="en-US" sz="1100" dirty="0"/>
              <a:t> tenants (PS)</a:t>
            </a:r>
          </a:p>
          <a:p>
            <a:pPr marL="173038" indent="-173038">
              <a:spcBef>
                <a:spcPts val="200"/>
              </a:spcBef>
              <a:buClr>
                <a:srgbClr val="CC0000"/>
              </a:buClr>
              <a:buFont typeface="Webdings" panose="05030102010509060703" pitchFamily="18" charset="2"/>
              <a:buChar char="4"/>
            </a:pPr>
            <a:r>
              <a:rPr lang="en-US" sz="1100" dirty="0"/>
              <a:t>Enhanced control of Information flow between Presence domains (PS)</a:t>
            </a:r>
          </a:p>
          <a:p>
            <a:pPr marL="173038" indent="-173038">
              <a:spcBef>
                <a:spcPts val="200"/>
              </a:spcBef>
              <a:buClr>
                <a:srgbClr val="CC0000"/>
              </a:buClr>
              <a:buFont typeface="Webdings" panose="05030102010509060703" pitchFamily="18" charset="2"/>
              <a:buChar char="4"/>
            </a:pPr>
            <a:r>
              <a:rPr lang="en-US" sz="1100" dirty="0"/>
              <a:t>SIP Message Compaction (SM)</a:t>
            </a:r>
          </a:p>
          <a:p>
            <a:pPr marL="173038" indent="-173038">
              <a:spcBef>
                <a:spcPts val="200"/>
              </a:spcBef>
              <a:buClr>
                <a:srgbClr val="CC0000"/>
              </a:buClr>
              <a:buFont typeface="Webdings" panose="05030102010509060703" pitchFamily="18" charset="2"/>
              <a:buChar char="4"/>
            </a:pPr>
            <a:r>
              <a:rPr lang="en-US" sz="1100" dirty="0"/>
              <a:t>Emergency Call Adjunct Interface Update for MDA  (SM)</a:t>
            </a:r>
          </a:p>
          <a:p>
            <a:pPr marL="173038" indent="-173038">
              <a:spcBef>
                <a:spcPts val="200"/>
              </a:spcBef>
              <a:buClr>
                <a:srgbClr val="CC0000"/>
              </a:buClr>
              <a:buFont typeface="Webdings" panose="05030102010509060703" pitchFamily="18" charset="2"/>
              <a:buChar char="4"/>
            </a:pPr>
            <a:r>
              <a:rPr lang="en-US" sz="1100" dirty="0"/>
              <a:t>Single Button Press for Call Park Pickup (CM)</a:t>
            </a:r>
          </a:p>
          <a:p>
            <a:pPr marL="173038" indent="-173038">
              <a:spcBef>
                <a:spcPts val="200"/>
              </a:spcBef>
              <a:buClr>
                <a:srgbClr val="CC0000"/>
              </a:buClr>
              <a:buFont typeface="Webdings" panose="05030102010509060703" pitchFamily="18" charset="2"/>
              <a:buChar char="4"/>
            </a:pPr>
            <a:r>
              <a:rPr lang="en-US" sz="1100" dirty="0"/>
              <a:t>Triple tone for call pickup on H.323 Devices(CM)</a:t>
            </a:r>
          </a:p>
          <a:p>
            <a:pPr marL="173038" indent="-173038">
              <a:spcBef>
                <a:spcPts val="200"/>
              </a:spcBef>
              <a:buClr>
                <a:srgbClr val="CC0000"/>
              </a:buClr>
              <a:buFont typeface="Webdings" panose="05030102010509060703" pitchFamily="18" charset="2"/>
              <a:buChar char="4"/>
            </a:pPr>
            <a:r>
              <a:rPr lang="en-US" sz="1100" dirty="0"/>
              <a:t>Support for “+” Digit on Call Type Analysis (CTA) Form (CM)</a:t>
            </a:r>
          </a:p>
          <a:p>
            <a:pPr marL="173038" indent="-173038">
              <a:spcBef>
                <a:spcPts val="200"/>
              </a:spcBef>
              <a:buClr>
                <a:srgbClr val="CC0000"/>
              </a:buClr>
              <a:buFont typeface="Webdings" panose="05030102010509060703" pitchFamily="18" charset="2"/>
              <a:buChar char="4"/>
            </a:pPr>
            <a:r>
              <a:rPr lang="en-US" sz="1100" dirty="0"/>
              <a:t>Group Page Delay(CM)</a:t>
            </a:r>
          </a:p>
          <a:p>
            <a:pPr marL="173038" indent="-173038">
              <a:spcBef>
                <a:spcPts val="200"/>
              </a:spcBef>
              <a:buClr>
                <a:srgbClr val="CC0000"/>
              </a:buClr>
              <a:buFont typeface="Webdings" panose="05030102010509060703" pitchFamily="18" charset="2"/>
              <a:buChar char="4"/>
            </a:pPr>
            <a:r>
              <a:rPr lang="en-US" sz="1100" dirty="0"/>
              <a:t>Inter PBX toll Compliance between IPO and CM (CM)</a:t>
            </a:r>
          </a:p>
          <a:p>
            <a:pPr marL="173038" indent="-173038">
              <a:spcBef>
                <a:spcPts val="200"/>
              </a:spcBef>
              <a:buClr>
                <a:srgbClr val="CC0000"/>
              </a:buClr>
              <a:buFont typeface="Webdings" panose="05030102010509060703" pitchFamily="18" charset="2"/>
              <a:buChar char="4"/>
            </a:pPr>
            <a:r>
              <a:rPr lang="en-US" sz="1100" dirty="0"/>
              <a:t>Deny PRI / H.323 Trunk Call Based on Calling Line ID (CM)</a:t>
            </a:r>
          </a:p>
          <a:p>
            <a:pPr marL="173038" indent="-173038">
              <a:spcBef>
                <a:spcPts val="200"/>
              </a:spcBef>
              <a:buClr>
                <a:srgbClr val="CC0000"/>
              </a:buClr>
              <a:buFont typeface="Webdings" panose="05030102010509060703" pitchFamily="18" charset="2"/>
              <a:buChar char="4"/>
            </a:pPr>
            <a:r>
              <a:rPr lang="en-US" sz="1100" dirty="0"/>
              <a:t>Location Based Routing with EC500 (CM)</a:t>
            </a:r>
          </a:p>
        </p:txBody>
      </p:sp>
      <p:sp>
        <p:nvSpPr>
          <p:cNvPr id="42" name="Rounded Rectangle 41"/>
          <p:cNvSpPr/>
          <p:nvPr/>
        </p:nvSpPr>
        <p:spPr>
          <a:xfrm>
            <a:off x="6316797" y="2130405"/>
            <a:ext cx="2543729" cy="365760"/>
          </a:xfrm>
          <a:prstGeom prst="roundRect">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5400000" scaled="1"/>
            <a:tileRect/>
          </a:gradFill>
          <a:ln>
            <a:noFill/>
          </a:ln>
          <a:effectLst/>
          <a:scene3d>
            <a:camera prst="orthographicFront"/>
            <a:lightRig rig="threePt" dir="t"/>
          </a:scene3d>
          <a:sp3d>
            <a:bevelT w="50800" h="50800"/>
          </a:sp3d>
        </p:spPr>
        <p:style>
          <a:lnRef idx="1">
            <a:schemeClr val="accent1"/>
          </a:lnRef>
          <a:fillRef idx="3">
            <a:schemeClr val="accent1"/>
          </a:fillRef>
          <a:effectRef idx="2">
            <a:schemeClr val="accent1"/>
          </a:effectRef>
          <a:fontRef idx="minor">
            <a:schemeClr val="lt1"/>
          </a:fontRef>
        </p:style>
        <p:txBody>
          <a:bodyPr wrap="square" lIns="0" rIns="0" anchor="ctr">
            <a:noAutofit/>
          </a:bodyPr>
          <a:lstStyle/>
          <a:p>
            <a:pPr algn="ctr"/>
            <a:r>
              <a:rPr lang="en-US" sz="1400" b="1" dirty="0" smtClean="0">
                <a:solidFill>
                  <a:schemeClr val="bg1"/>
                </a:solidFill>
                <a:latin typeface="+mj-lt"/>
              </a:rPr>
              <a:t>Other Feature Enhancements</a:t>
            </a:r>
            <a:endParaRPr lang="en-US" sz="1400" b="1" dirty="0">
              <a:solidFill>
                <a:schemeClr val="bg1"/>
              </a:solidFill>
              <a:latin typeface="+mj-lt"/>
            </a:endParaRPr>
          </a:p>
        </p:txBody>
      </p:sp>
      <p:sp>
        <p:nvSpPr>
          <p:cNvPr id="2" name="Title 1"/>
          <p:cNvSpPr>
            <a:spLocks noGrp="1"/>
          </p:cNvSpPr>
          <p:nvPr>
            <p:ph type="title"/>
          </p:nvPr>
        </p:nvSpPr>
        <p:spPr/>
        <p:txBody>
          <a:bodyPr anchor="t"/>
          <a:lstStyle/>
          <a:p>
            <a:r>
              <a:rPr lang="en-US" dirty="0" smtClean="0"/>
              <a:t>Avaya Aura</a:t>
            </a:r>
            <a:r>
              <a:rPr lang="en-US" baseline="30000" dirty="0" smtClean="0"/>
              <a:t>®</a:t>
            </a:r>
            <a:r>
              <a:rPr lang="en-US" dirty="0" smtClean="0"/>
              <a:t> 7.0  Summary</a:t>
            </a:r>
            <a:endParaRPr lang="en-US" dirty="0"/>
          </a:p>
        </p:txBody>
      </p:sp>
    </p:spTree>
    <p:extLst>
      <p:ext uri="{BB962C8B-B14F-4D97-AF65-F5344CB8AC3E}">
        <p14:creationId xmlns:p14="http://schemas.microsoft.com/office/powerpoint/2010/main" val="166659103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09648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solidFill>
                  <a:srgbClr val="CC0000"/>
                </a:solidFill>
              </a:rPr>
              <a:t>Avaya Aura</a:t>
            </a:r>
            <a:r>
              <a:rPr lang="en-US" baseline="30000" dirty="0" smtClean="0"/>
              <a:t>® </a:t>
            </a:r>
            <a:r>
              <a:rPr lang="en-US" dirty="0"/>
              <a:t> </a:t>
            </a:r>
            <a:r>
              <a:rPr lang="en-US" dirty="0" smtClean="0"/>
              <a:t>Roadmap</a:t>
            </a:r>
            <a:endParaRPr lang="en-US" dirty="0"/>
          </a:p>
        </p:txBody>
      </p:sp>
    </p:spTree>
    <p:extLst>
      <p:ext uri="{BB962C8B-B14F-4D97-AF65-F5344CB8AC3E}">
        <p14:creationId xmlns:p14="http://schemas.microsoft.com/office/powerpoint/2010/main" val="332589358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472" y="3067339"/>
            <a:ext cx="8229600" cy="838200"/>
          </a:xfrm>
        </p:spPr>
        <p:txBody>
          <a:bodyPr/>
          <a:lstStyle/>
          <a:p>
            <a:pPr algn="ctr">
              <a:lnSpc>
                <a:spcPct val="150000"/>
              </a:lnSpc>
            </a:pPr>
            <a:r>
              <a:rPr lang="en-US" sz="2200" dirty="0" smtClean="0">
                <a:solidFill>
                  <a:schemeClr val="tx2"/>
                </a:solidFill>
              </a:rPr>
              <a:t> </a:t>
            </a:r>
            <a:r>
              <a:rPr lang="en-US" sz="2200" dirty="0">
                <a:solidFill>
                  <a:schemeClr val="tx2"/>
                </a:solidFill>
              </a:rPr>
              <a:t>Before we dive into </a:t>
            </a:r>
            <a:r>
              <a:rPr lang="en-US" sz="2200" dirty="0" smtClean="0">
                <a:solidFill>
                  <a:schemeClr val="tx2"/>
                </a:solidFill>
              </a:rPr>
              <a:t>Roadmap, let’s </a:t>
            </a:r>
            <a:r>
              <a:rPr lang="en-US" sz="2200" dirty="0">
                <a:solidFill>
                  <a:schemeClr val="tx2"/>
                </a:solidFill>
              </a:rPr>
              <a:t>explore what’s </a:t>
            </a:r>
            <a:r>
              <a:rPr lang="en-US" sz="2200" dirty="0" smtClean="0">
                <a:solidFill>
                  <a:schemeClr val="tx2"/>
                </a:solidFill>
              </a:rPr>
              <a:t>changing…</a:t>
            </a:r>
            <a:br>
              <a:rPr lang="en-US" sz="2200" dirty="0" smtClean="0">
                <a:solidFill>
                  <a:schemeClr val="tx2"/>
                </a:solidFill>
              </a:rPr>
            </a:br>
            <a:r>
              <a:rPr lang="en-US" sz="2200" dirty="0" smtClean="0">
                <a:solidFill>
                  <a:schemeClr val="tx2"/>
                </a:solidFill>
              </a:rPr>
              <a:t/>
            </a:r>
            <a:br>
              <a:rPr lang="en-US" sz="2200" dirty="0" smtClean="0">
                <a:solidFill>
                  <a:schemeClr val="tx2"/>
                </a:solidFill>
              </a:rPr>
            </a:br>
            <a:r>
              <a:rPr lang="en-US" sz="2200" dirty="0" smtClean="0">
                <a:solidFill>
                  <a:schemeClr val="tx2"/>
                </a:solidFill>
              </a:rPr>
              <a:t>Avaya Aura core  support for a quarterly cadence </a:t>
            </a:r>
            <a:r>
              <a:rPr lang="en-US" sz="1800" dirty="0" smtClean="0">
                <a:solidFill>
                  <a:schemeClr val="tx2"/>
                </a:solidFill>
              </a:rPr>
              <a:t>(started Q2 2015)</a:t>
            </a:r>
            <a:r>
              <a:rPr lang="en-US" sz="2200" dirty="0" smtClean="0">
                <a:solidFill>
                  <a:schemeClr val="tx2"/>
                </a:solidFill>
              </a:rPr>
              <a:t/>
            </a:r>
            <a:br>
              <a:rPr lang="en-US" sz="2200" dirty="0" smtClean="0">
                <a:solidFill>
                  <a:schemeClr val="tx2"/>
                </a:solidFill>
              </a:rPr>
            </a:br>
            <a:r>
              <a:rPr lang="en-US" sz="2200" dirty="0" smtClean="0">
                <a:solidFill>
                  <a:schemeClr val="tx2"/>
                </a:solidFill>
              </a:rPr>
              <a:t>and new 4 digit numbering scheme </a:t>
            </a:r>
            <a:r>
              <a:rPr lang="en-US" sz="1800" dirty="0" smtClean="0">
                <a:solidFill>
                  <a:schemeClr val="tx2"/>
                </a:solidFill>
              </a:rPr>
              <a:t>(starting with release 7)</a:t>
            </a:r>
            <a:endParaRPr lang="en-US" sz="1800" dirty="0">
              <a:solidFill>
                <a:schemeClr val="tx2"/>
              </a:solidFill>
            </a:endParaRPr>
          </a:p>
        </p:txBody>
      </p:sp>
    </p:spTree>
    <p:extLst>
      <p:ext uri="{BB962C8B-B14F-4D97-AF65-F5344CB8AC3E}">
        <p14:creationId xmlns:p14="http://schemas.microsoft.com/office/powerpoint/2010/main" val="79702927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Quarterly release Cadence</a:t>
            </a:r>
            <a:br>
              <a:rPr lang="en-US" dirty="0" smtClean="0"/>
            </a:br>
            <a:r>
              <a:rPr lang="en-US" sz="1800" dirty="0" smtClean="0"/>
              <a:t>For SP’s FP’s &amp; major/minor releases</a:t>
            </a:r>
            <a:endParaRPr lang="en-US" sz="1800" dirty="0"/>
          </a:p>
        </p:txBody>
      </p:sp>
      <p:sp>
        <p:nvSpPr>
          <p:cNvPr id="5" name="Content Placeholder 4"/>
          <p:cNvSpPr>
            <a:spLocks noGrp="1"/>
          </p:cNvSpPr>
          <p:nvPr>
            <p:ph idx="1"/>
          </p:nvPr>
        </p:nvSpPr>
        <p:spPr>
          <a:xfrm>
            <a:off x="457200" y="1586345"/>
            <a:ext cx="7938655" cy="4724400"/>
          </a:xfrm>
        </p:spPr>
        <p:txBody>
          <a:bodyPr>
            <a:normAutofit/>
          </a:bodyPr>
          <a:lstStyle/>
          <a:p>
            <a:r>
              <a:rPr lang="en-US" dirty="0" smtClean="0"/>
              <a:t>Includes:</a:t>
            </a:r>
          </a:p>
          <a:p>
            <a:pPr lvl="1"/>
            <a:r>
              <a:rPr lang="en-US" sz="1200" dirty="0" smtClean="0"/>
              <a:t>CM &amp; US</a:t>
            </a:r>
          </a:p>
          <a:p>
            <a:pPr lvl="1"/>
            <a:r>
              <a:rPr lang="en-US" sz="1200" dirty="0" smtClean="0"/>
              <a:t>SM</a:t>
            </a:r>
          </a:p>
          <a:p>
            <a:pPr lvl="1"/>
            <a:r>
              <a:rPr lang="en-US" sz="1200" dirty="0" smtClean="0"/>
              <a:t>SMGR (&amp; </a:t>
            </a:r>
            <a:r>
              <a:rPr lang="en-US" sz="1200" dirty="0" err="1" smtClean="0"/>
              <a:t>WebLM</a:t>
            </a:r>
            <a:r>
              <a:rPr lang="en-US" sz="1200" dirty="0" smtClean="0"/>
              <a:t>)</a:t>
            </a:r>
          </a:p>
          <a:p>
            <a:pPr lvl="1"/>
            <a:r>
              <a:rPr lang="en-US" sz="1200" dirty="0" smtClean="0"/>
              <a:t>PS</a:t>
            </a:r>
          </a:p>
          <a:p>
            <a:pPr lvl="1"/>
            <a:r>
              <a:rPr lang="en-US" sz="1200" dirty="0" smtClean="0"/>
              <a:t>AES</a:t>
            </a:r>
          </a:p>
          <a:p>
            <a:r>
              <a:rPr lang="en-US" dirty="0" smtClean="0"/>
              <a:t>New cadence, and fixed months for vehicle release</a:t>
            </a:r>
          </a:p>
          <a:p>
            <a:pPr lvl="1"/>
            <a:r>
              <a:rPr lang="en-US" sz="1600" dirty="0" smtClean="0"/>
              <a:t>From: </a:t>
            </a:r>
          </a:p>
          <a:p>
            <a:pPr lvl="2"/>
            <a:r>
              <a:rPr lang="en-US" sz="1200" dirty="0" smtClean="0"/>
              <a:t>2 month SP cadence (first week of every odd month).  CM, SM, SMGR.  Others as needed.</a:t>
            </a:r>
          </a:p>
          <a:p>
            <a:pPr lvl="2"/>
            <a:r>
              <a:rPr lang="en-US" sz="1200" dirty="0" smtClean="0"/>
              <a:t>FP and releases as required.</a:t>
            </a:r>
          </a:p>
          <a:p>
            <a:pPr lvl="1"/>
            <a:r>
              <a:rPr lang="en-US" sz="1600" dirty="0" smtClean="0"/>
              <a:t>To: </a:t>
            </a:r>
          </a:p>
          <a:p>
            <a:pPr lvl="2"/>
            <a:r>
              <a:rPr lang="en-US" sz="1200" dirty="0" smtClean="0"/>
              <a:t>3 month (quarterly) SP/FP/Release cadence.  </a:t>
            </a:r>
          </a:p>
          <a:p>
            <a:pPr lvl="2"/>
            <a:r>
              <a:rPr lang="en-US" sz="1200" dirty="0" smtClean="0"/>
              <a:t>All Aura core products</a:t>
            </a:r>
          </a:p>
          <a:p>
            <a:pPr lvl="2"/>
            <a:r>
              <a:rPr lang="en-US" sz="1200" dirty="0" smtClean="0"/>
              <a:t>Feb, May, Aug, Nov (second week of month)</a:t>
            </a:r>
          </a:p>
          <a:p>
            <a:pPr lvl="2"/>
            <a:r>
              <a:rPr lang="en-US" sz="1200" dirty="0" smtClean="0"/>
              <a:t>There is always a vehicle every 3 months, SP, FP, or Release</a:t>
            </a:r>
          </a:p>
        </p:txBody>
      </p:sp>
    </p:spTree>
    <p:extLst>
      <p:ext uri="{BB962C8B-B14F-4D97-AF65-F5344CB8AC3E}">
        <p14:creationId xmlns:p14="http://schemas.microsoft.com/office/powerpoint/2010/main" val="235666961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Quarterly Cadence</a:t>
            </a:r>
            <a:endParaRPr lang="en-US" dirty="0"/>
          </a:p>
        </p:txBody>
      </p:sp>
      <p:sp>
        <p:nvSpPr>
          <p:cNvPr id="3" name="Content Placeholder 2"/>
          <p:cNvSpPr>
            <a:spLocks noGrp="1"/>
          </p:cNvSpPr>
          <p:nvPr>
            <p:ph idx="1"/>
          </p:nvPr>
        </p:nvSpPr>
        <p:spPr>
          <a:xfrm>
            <a:off x="318655" y="1447800"/>
            <a:ext cx="8368145" cy="4724400"/>
          </a:xfrm>
        </p:spPr>
        <p:txBody>
          <a:bodyPr/>
          <a:lstStyle/>
          <a:p>
            <a:r>
              <a:rPr lang="en-US" dirty="0" smtClean="0"/>
              <a:t>Regular, predictable cadence much easier to align with surround and products outside Aura Core.</a:t>
            </a:r>
          </a:p>
          <a:p>
            <a:r>
              <a:rPr lang="en-US" dirty="0" smtClean="0"/>
              <a:t>Better cadence for partners and customers to “keep up”, since this requires 4 planning windows per </a:t>
            </a:r>
            <a:r>
              <a:rPr lang="en-US" dirty="0" err="1" smtClean="0"/>
              <a:t>yr</a:t>
            </a:r>
            <a:r>
              <a:rPr lang="en-US" dirty="0" smtClean="0"/>
              <a:t> instead of 6. </a:t>
            </a:r>
          </a:p>
          <a:p>
            <a:r>
              <a:rPr lang="en-US" dirty="0" smtClean="0"/>
              <a:t>Easier to plan the production of DVD’s in operations with more time to plan.  Note that the actual DVD planning timing is the same, but there are be less cycles and more time in between.</a:t>
            </a:r>
          </a:p>
          <a:p>
            <a:pPr marL="0" indent="0">
              <a:buNone/>
            </a:pPr>
            <a:endParaRPr lang="en-US" dirty="0"/>
          </a:p>
        </p:txBody>
      </p:sp>
    </p:spTree>
    <p:extLst>
      <p:ext uri="{BB962C8B-B14F-4D97-AF65-F5344CB8AC3E}">
        <p14:creationId xmlns:p14="http://schemas.microsoft.com/office/powerpoint/2010/main" val="211341322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Digit Numbering… put simply….</a:t>
            </a:r>
            <a:endParaRPr lang="en-US" dirty="0"/>
          </a:p>
        </p:txBody>
      </p:sp>
      <p:sp>
        <p:nvSpPr>
          <p:cNvPr id="3" name="Content Placeholder 2"/>
          <p:cNvSpPr>
            <a:spLocks noGrp="1"/>
          </p:cNvSpPr>
          <p:nvPr>
            <p:ph idx="1"/>
          </p:nvPr>
        </p:nvSpPr>
        <p:spPr>
          <a:xfrm>
            <a:off x="2978727" y="2106379"/>
            <a:ext cx="2927207" cy="1424797"/>
          </a:xfrm>
        </p:spPr>
        <p:txBody>
          <a:bodyPr anchor="ctr">
            <a:normAutofit/>
          </a:bodyPr>
          <a:lstStyle/>
          <a:p>
            <a:pPr marL="0" indent="0" algn="ctr">
              <a:buNone/>
            </a:pPr>
            <a:r>
              <a:rPr lang="en-US" sz="6600" dirty="0" err="1" smtClean="0"/>
              <a:t>x.</a:t>
            </a:r>
            <a:r>
              <a:rPr lang="en-US" sz="6600" dirty="0" err="1" smtClean="0">
                <a:solidFill>
                  <a:srgbClr val="0070C0"/>
                </a:solidFill>
              </a:rPr>
              <a:t>y</a:t>
            </a:r>
            <a:r>
              <a:rPr lang="en-US" sz="6600" dirty="0" err="1" smtClean="0"/>
              <a:t>.</a:t>
            </a:r>
            <a:r>
              <a:rPr lang="en-US" sz="6600" dirty="0" err="1" smtClean="0">
                <a:solidFill>
                  <a:srgbClr val="00B050"/>
                </a:solidFill>
              </a:rPr>
              <a:t>z</a:t>
            </a:r>
            <a:r>
              <a:rPr lang="en-US" sz="6600" dirty="0" err="1" smtClean="0"/>
              <a:t>.</a:t>
            </a:r>
            <a:r>
              <a:rPr lang="en-US" sz="6600" dirty="0" err="1" smtClean="0">
                <a:solidFill>
                  <a:schemeClr val="accent1"/>
                </a:solidFill>
              </a:rPr>
              <a:t>s</a:t>
            </a:r>
            <a:endParaRPr lang="en-US" sz="6600" dirty="0" smtClean="0">
              <a:solidFill>
                <a:schemeClr val="accent1"/>
              </a:solidFill>
            </a:endParaRPr>
          </a:p>
        </p:txBody>
      </p:sp>
      <p:sp>
        <p:nvSpPr>
          <p:cNvPr id="4" name="TextBox 3"/>
          <p:cNvSpPr txBox="1"/>
          <p:nvPr/>
        </p:nvSpPr>
        <p:spPr>
          <a:xfrm>
            <a:off x="781836" y="3957690"/>
            <a:ext cx="1811547" cy="327804"/>
          </a:xfrm>
          <a:prstGeom prst="rect">
            <a:avLst/>
          </a:prstGeom>
          <a:noFill/>
        </p:spPr>
        <p:txBody>
          <a:bodyPr wrap="none" rtlCol="0">
            <a:noAutofit/>
          </a:bodyPr>
          <a:lstStyle/>
          <a:p>
            <a:pPr>
              <a:lnSpc>
                <a:spcPct val="90000"/>
              </a:lnSpc>
            </a:pPr>
            <a:r>
              <a:rPr lang="en-US" sz="1600" dirty="0" smtClean="0">
                <a:latin typeface="Tahoma" panose="020B0604030504040204" pitchFamily="34" charset="0"/>
                <a:ea typeface="Tahoma" panose="020B0604030504040204" pitchFamily="34" charset="0"/>
                <a:cs typeface="Tahoma" panose="020B0604030504040204" pitchFamily="34" charset="0"/>
              </a:rPr>
              <a:t>Major Release #</a:t>
            </a:r>
          </a:p>
        </p:txBody>
      </p:sp>
      <p:sp>
        <p:nvSpPr>
          <p:cNvPr id="5" name="TextBox 4"/>
          <p:cNvSpPr txBox="1"/>
          <p:nvPr/>
        </p:nvSpPr>
        <p:spPr>
          <a:xfrm>
            <a:off x="2630784" y="3957690"/>
            <a:ext cx="1811547" cy="327804"/>
          </a:xfrm>
          <a:prstGeom prst="rect">
            <a:avLst/>
          </a:prstGeom>
          <a:noFill/>
        </p:spPr>
        <p:txBody>
          <a:bodyPr wrap="none" rtlCol="0">
            <a:noAutofit/>
          </a:bodyPr>
          <a:lstStyle/>
          <a:p>
            <a:pPr>
              <a:lnSpc>
                <a:spcPct val="90000"/>
              </a:lnSpc>
            </a:pPr>
            <a:r>
              <a:rPr lang="en-US" sz="1600" dirty="0" smtClean="0">
                <a:solidFill>
                  <a:srgbClr val="0070C0"/>
                </a:solidFill>
                <a:latin typeface="Tahoma" panose="020B0604030504040204" pitchFamily="34" charset="0"/>
                <a:ea typeface="Tahoma" panose="020B0604030504040204" pitchFamily="34" charset="0"/>
                <a:cs typeface="Tahoma" panose="020B0604030504040204" pitchFamily="34" charset="0"/>
              </a:rPr>
              <a:t>Minor Release #</a:t>
            </a:r>
          </a:p>
        </p:txBody>
      </p:sp>
      <p:sp>
        <p:nvSpPr>
          <p:cNvPr id="6" name="TextBox 5"/>
          <p:cNvSpPr txBox="1"/>
          <p:nvPr/>
        </p:nvSpPr>
        <p:spPr>
          <a:xfrm>
            <a:off x="4485504" y="3974936"/>
            <a:ext cx="1811547" cy="327804"/>
          </a:xfrm>
          <a:prstGeom prst="rect">
            <a:avLst/>
          </a:prstGeom>
          <a:noFill/>
        </p:spPr>
        <p:txBody>
          <a:bodyPr wrap="none" rtlCol="0">
            <a:noAutofit/>
          </a:bodyPr>
          <a:lstStyle/>
          <a:p>
            <a:pPr>
              <a:lnSpc>
                <a:spcPct val="90000"/>
              </a:lnSpc>
            </a:pPr>
            <a:r>
              <a:rPr lang="en-US" sz="1600" dirty="0" smtClean="0">
                <a:solidFill>
                  <a:srgbClr val="00B050"/>
                </a:solidFill>
                <a:latin typeface="Tahoma" panose="020B0604030504040204" pitchFamily="34" charset="0"/>
                <a:ea typeface="Tahoma" panose="020B0604030504040204" pitchFamily="34" charset="0"/>
                <a:cs typeface="Tahoma" panose="020B0604030504040204" pitchFamily="34" charset="0"/>
              </a:rPr>
              <a:t>Feature Pack #</a:t>
            </a:r>
          </a:p>
        </p:txBody>
      </p:sp>
      <p:sp>
        <p:nvSpPr>
          <p:cNvPr id="8" name="TextBox 7"/>
          <p:cNvSpPr txBox="1"/>
          <p:nvPr/>
        </p:nvSpPr>
        <p:spPr>
          <a:xfrm>
            <a:off x="6315155" y="3974936"/>
            <a:ext cx="1811547" cy="327804"/>
          </a:xfrm>
          <a:prstGeom prst="rect">
            <a:avLst/>
          </a:prstGeom>
          <a:noFill/>
        </p:spPr>
        <p:txBody>
          <a:bodyPr wrap="none" rtlCol="0">
            <a:noAutofit/>
          </a:bodyPr>
          <a:lstStyle/>
          <a:p>
            <a:pPr>
              <a:lnSpc>
                <a:spcPct val="90000"/>
              </a:lnSpc>
            </a:pPr>
            <a:r>
              <a:rPr lang="en-US" dirty="0" smtClean="0">
                <a:solidFill>
                  <a:schemeClr val="accent1"/>
                </a:solidFill>
              </a:rPr>
              <a:t>Service Pack #</a:t>
            </a:r>
          </a:p>
        </p:txBody>
      </p:sp>
      <p:cxnSp>
        <p:nvCxnSpPr>
          <p:cNvPr id="10" name="Straight Arrow Connector 9"/>
          <p:cNvCxnSpPr/>
          <p:nvPr/>
        </p:nvCxnSpPr>
        <p:spPr>
          <a:xfrm flipV="1">
            <a:off x="2077459" y="3207935"/>
            <a:ext cx="1136072" cy="646482"/>
          </a:xfrm>
          <a:prstGeom prst="straightConnector1">
            <a:avLst/>
          </a:prstGeom>
          <a:ln w="19050">
            <a:solidFill>
              <a:schemeClr val="accent2"/>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791810" y="3306575"/>
            <a:ext cx="156012" cy="521790"/>
          </a:xfrm>
          <a:prstGeom prst="straightConnector1">
            <a:avLst/>
          </a:prstGeom>
          <a:ln w="19050">
            <a:solidFill>
              <a:schemeClr val="accent2"/>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665786" y="3207935"/>
            <a:ext cx="1298739" cy="607586"/>
          </a:xfrm>
          <a:prstGeom prst="straightConnector1">
            <a:avLst/>
          </a:prstGeom>
          <a:ln w="19050">
            <a:solidFill>
              <a:schemeClr val="accent2"/>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97597" y="5849442"/>
            <a:ext cx="7819860" cy="327071"/>
          </a:xfrm>
          <a:prstGeom prst="rect">
            <a:avLst/>
          </a:prstGeom>
          <a:noFill/>
        </p:spPr>
        <p:txBody>
          <a:bodyPr wrap="none" rtlCol="0">
            <a:noAutofit/>
          </a:bodyPr>
          <a:lstStyle/>
          <a:p>
            <a:pPr>
              <a:lnSpc>
                <a:spcPct val="90000"/>
              </a:lnSpc>
            </a:pPr>
            <a:r>
              <a:rPr lang="en-US" sz="1200" dirty="0" smtClean="0"/>
              <a:t>Additional software identifiers may be appended as needed, e.g. patch id, software build number, etc.</a:t>
            </a:r>
          </a:p>
        </p:txBody>
      </p:sp>
      <p:cxnSp>
        <p:nvCxnSpPr>
          <p:cNvPr id="22" name="Straight Arrow Connector 21"/>
          <p:cNvCxnSpPr/>
          <p:nvPr/>
        </p:nvCxnSpPr>
        <p:spPr>
          <a:xfrm flipH="1" flipV="1">
            <a:off x="4834513" y="3306575"/>
            <a:ext cx="190352" cy="521790"/>
          </a:xfrm>
          <a:prstGeom prst="straightConnector1">
            <a:avLst/>
          </a:prstGeom>
          <a:ln w="19050">
            <a:solidFill>
              <a:schemeClr val="accent2"/>
            </a:solidFill>
            <a:miter lim="8000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276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909" y="351848"/>
            <a:ext cx="8229600" cy="838200"/>
          </a:xfrm>
        </p:spPr>
        <p:txBody>
          <a:bodyPr/>
          <a:lstStyle/>
          <a:p>
            <a:r>
              <a:rPr lang="en-US" dirty="0" smtClean="0"/>
              <a:t>Release Type Definitions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7885473"/>
              </p:ext>
            </p:extLst>
          </p:nvPr>
        </p:nvGraphicFramePr>
        <p:xfrm>
          <a:off x="290944" y="1080656"/>
          <a:ext cx="8437419" cy="5389417"/>
        </p:xfrm>
        <a:graphic>
          <a:graphicData uri="http://schemas.openxmlformats.org/drawingml/2006/table">
            <a:tbl>
              <a:tblPr firstRow="1" firstCol="1" bandRow="1"/>
              <a:tblGrid>
                <a:gridCol w="2726924"/>
                <a:gridCol w="5710495"/>
              </a:tblGrid>
              <a:tr h="1158743">
                <a:tc>
                  <a:txBody>
                    <a:bodyPr/>
                    <a:lstStyle/>
                    <a:p>
                      <a:pPr marL="0" marR="0" algn="ctr">
                        <a:spcBef>
                          <a:spcPts val="0"/>
                        </a:spcBef>
                        <a:spcAft>
                          <a:spcPts val="0"/>
                        </a:spcAft>
                      </a:pPr>
                      <a:endParaRPr lang="en-US" sz="2000" b="1" dirty="0" smtClean="0">
                        <a:effectLst/>
                        <a:latin typeface="Arial"/>
                        <a:ea typeface="MS Mincho"/>
                      </a:endParaRPr>
                    </a:p>
                    <a:p>
                      <a:pPr marL="0" marR="0" algn="ctr">
                        <a:spcBef>
                          <a:spcPts val="0"/>
                        </a:spcBef>
                        <a:spcAft>
                          <a:spcPts val="0"/>
                        </a:spcAft>
                      </a:pPr>
                      <a:r>
                        <a:rPr lang="en-US" sz="2000" b="1" dirty="0" smtClean="0">
                          <a:effectLst/>
                          <a:latin typeface="Arial"/>
                          <a:ea typeface="MS Mincho"/>
                        </a:rPr>
                        <a:t>Major </a:t>
                      </a:r>
                      <a:r>
                        <a:rPr lang="en-US" sz="2000" b="1" dirty="0">
                          <a:effectLst/>
                          <a:latin typeface="Arial"/>
                          <a:ea typeface="MS Mincho"/>
                        </a:rPr>
                        <a:t>Release</a:t>
                      </a:r>
                      <a:endParaRPr lang="en-US" sz="1600" dirty="0">
                        <a:effectLst/>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just">
                        <a:spcBef>
                          <a:spcPts val="0"/>
                        </a:spcBef>
                        <a:spcAft>
                          <a:spcPts val="0"/>
                        </a:spcAft>
                      </a:pPr>
                      <a:r>
                        <a:rPr lang="en-US" sz="1200" dirty="0">
                          <a:effectLst/>
                          <a:latin typeface="Arial"/>
                          <a:ea typeface="MS Mincho"/>
                        </a:rPr>
                        <a:t>A major change to the Software that introduces </a:t>
                      </a:r>
                      <a:r>
                        <a:rPr lang="en-US" sz="1200" b="1" dirty="0">
                          <a:effectLst/>
                          <a:latin typeface="Arial"/>
                          <a:ea typeface="MS Mincho"/>
                        </a:rPr>
                        <a:t>significant new features and functionality potentially involving a new architecture and/or introducing a completely new user experience</a:t>
                      </a:r>
                      <a:r>
                        <a:rPr lang="en-US" sz="1200" dirty="0">
                          <a:effectLst/>
                          <a:latin typeface="Arial"/>
                          <a:ea typeface="MS Mincho"/>
                        </a:rPr>
                        <a:t>. </a:t>
                      </a:r>
                      <a:endParaRPr lang="en-US" sz="1200" dirty="0" smtClean="0">
                        <a:effectLst/>
                        <a:latin typeface="Arial"/>
                        <a:ea typeface="MS Mincho"/>
                      </a:endParaRPr>
                    </a:p>
                    <a:p>
                      <a:pPr marL="0" marR="0" algn="just">
                        <a:spcBef>
                          <a:spcPts val="0"/>
                        </a:spcBef>
                        <a:spcAft>
                          <a:spcPts val="0"/>
                        </a:spcAft>
                      </a:pPr>
                      <a:endParaRPr lang="en-US" sz="1200" dirty="0" smtClean="0">
                        <a:effectLst/>
                        <a:latin typeface="Arial"/>
                        <a:ea typeface="MS Mincho"/>
                      </a:endParaRPr>
                    </a:p>
                    <a:p>
                      <a:pPr marL="0" marR="0" algn="just">
                        <a:spcBef>
                          <a:spcPts val="0"/>
                        </a:spcBef>
                        <a:spcAft>
                          <a:spcPts val="0"/>
                        </a:spcAft>
                      </a:pPr>
                      <a:r>
                        <a:rPr lang="en-US" sz="1200" dirty="0" smtClean="0">
                          <a:effectLst/>
                          <a:latin typeface="Arial"/>
                          <a:ea typeface="MS Mincho"/>
                        </a:rPr>
                        <a:t>A </a:t>
                      </a:r>
                      <a:r>
                        <a:rPr lang="en-US" sz="1200" dirty="0">
                          <a:effectLst/>
                          <a:latin typeface="Arial"/>
                          <a:ea typeface="MS Mincho"/>
                        </a:rPr>
                        <a:t>Major Release is designated as a change in the digit(s) to the left of the first decimal point (e.g. [n].</a:t>
                      </a:r>
                      <a:r>
                        <a:rPr lang="en-US" sz="1200" dirty="0" err="1">
                          <a:effectLst/>
                          <a:latin typeface="Arial"/>
                          <a:ea typeface="MS Mincho"/>
                        </a:rPr>
                        <a:t>y.z</a:t>
                      </a:r>
                      <a:r>
                        <a:rPr lang="en-US" sz="1200" dirty="0">
                          <a:effectLst/>
                          <a:latin typeface="Arial"/>
                          <a:ea typeface="MS Mincho"/>
                        </a:rPr>
                        <a:t>) in the release number.</a:t>
                      </a:r>
                      <a:endParaRPr lang="en-US" sz="1200" dirty="0">
                        <a:effectLst/>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0492">
                <a:tc>
                  <a:txBody>
                    <a:bodyPr/>
                    <a:lstStyle/>
                    <a:p>
                      <a:pPr marL="0" marR="0" algn="ctr">
                        <a:spcBef>
                          <a:spcPts val="0"/>
                        </a:spcBef>
                        <a:spcAft>
                          <a:spcPts val="0"/>
                        </a:spcAft>
                      </a:pPr>
                      <a:endParaRPr lang="en-US" sz="2000" b="1" dirty="0" smtClean="0">
                        <a:effectLst/>
                        <a:latin typeface="Arial"/>
                        <a:ea typeface="MS Mincho"/>
                      </a:endParaRPr>
                    </a:p>
                    <a:p>
                      <a:pPr marL="0" marR="0" algn="ctr">
                        <a:spcBef>
                          <a:spcPts val="0"/>
                        </a:spcBef>
                        <a:spcAft>
                          <a:spcPts val="0"/>
                        </a:spcAft>
                      </a:pPr>
                      <a:r>
                        <a:rPr lang="en-US" sz="2000" b="1" dirty="0" smtClean="0">
                          <a:effectLst/>
                          <a:latin typeface="Arial"/>
                          <a:ea typeface="MS Mincho"/>
                        </a:rPr>
                        <a:t>Minor </a:t>
                      </a:r>
                      <a:r>
                        <a:rPr lang="en-US" sz="2000" b="1" dirty="0">
                          <a:effectLst/>
                          <a:latin typeface="Arial"/>
                          <a:ea typeface="MS Mincho"/>
                        </a:rPr>
                        <a:t>Release</a:t>
                      </a:r>
                      <a:endParaRPr lang="en-US" sz="1600" dirty="0">
                        <a:effectLst/>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just">
                        <a:spcBef>
                          <a:spcPts val="0"/>
                        </a:spcBef>
                        <a:spcAft>
                          <a:spcPts val="0"/>
                        </a:spcAft>
                      </a:pPr>
                      <a:r>
                        <a:rPr lang="en-US" sz="1200" dirty="0">
                          <a:effectLst/>
                          <a:latin typeface="Arial"/>
                          <a:ea typeface="MS Mincho"/>
                        </a:rPr>
                        <a:t>A change to the Software that introduces a </a:t>
                      </a:r>
                      <a:r>
                        <a:rPr lang="en-US" sz="1200" b="1" dirty="0">
                          <a:effectLst/>
                          <a:latin typeface="Arial"/>
                          <a:ea typeface="MS Mincho"/>
                        </a:rPr>
                        <a:t>limited number of new features and functionality </a:t>
                      </a:r>
                      <a:r>
                        <a:rPr lang="en-US" sz="1200" dirty="0">
                          <a:effectLst/>
                          <a:latin typeface="Arial"/>
                          <a:ea typeface="MS Mincho"/>
                        </a:rPr>
                        <a:t>intended to expand or enhance the core product without requiring a change in the underlying technology. Interoperability with other products is preserved.  </a:t>
                      </a:r>
                      <a:endParaRPr lang="en-US" sz="1200" dirty="0" smtClean="0">
                        <a:effectLst/>
                        <a:latin typeface="Arial"/>
                        <a:ea typeface="MS Mincho"/>
                      </a:endParaRPr>
                    </a:p>
                    <a:p>
                      <a:pPr marL="0" marR="0" algn="just">
                        <a:spcBef>
                          <a:spcPts val="0"/>
                        </a:spcBef>
                        <a:spcAft>
                          <a:spcPts val="0"/>
                        </a:spcAft>
                      </a:pPr>
                      <a:endParaRPr lang="en-US" sz="1200" dirty="0" smtClean="0">
                        <a:effectLst/>
                        <a:latin typeface="Arial"/>
                        <a:ea typeface="MS Mincho"/>
                      </a:endParaRPr>
                    </a:p>
                    <a:p>
                      <a:pPr marL="0" marR="0" algn="just">
                        <a:spcBef>
                          <a:spcPts val="0"/>
                        </a:spcBef>
                        <a:spcAft>
                          <a:spcPts val="0"/>
                        </a:spcAft>
                      </a:pPr>
                      <a:r>
                        <a:rPr lang="en-US" sz="1200" dirty="0" smtClean="0">
                          <a:effectLst/>
                          <a:latin typeface="Arial"/>
                          <a:ea typeface="MS Mincho"/>
                        </a:rPr>
                        <a:t>A </a:t>
                      </a:r>
                      <a:r>
                        <a:rPr lang="en-US" sz="1200" dirty="0">
                          <a:effectLst/>
                          <a:latin typeface="Arial"/>
                          <a:ea typeface="MS Mincho"/>
                        </a:rPr>
                        <a:t>Minor Release is designated as a change in the digit(s) to the right of the first decimal point (e.g. n.[y].z) in the release number.</a:t>
                      </a:r>
                      <a:endParaRPr lang="en-US" sz="1200" dirty="0">
                        <a:effectLst/>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0492">
                <a:tc>
                  <a:txBody>
                    <a:bodyPr/>
                    <a:lstStyle/>
                    <a:p>
                      <a:pPr marL="0" marR="0" algn="ctr">
                        <a:spcBef>
                          <a:spcPts val="0"/>
                        </a:spcBef>
                        <a:spcAft>
                          <a:spcPts val="0"/>
                        </a:spcAft>
                      </a:pPr>
                      <a:endParaRPr lang="en-US" sz="2000" b="1" dirty="0" smtClean="0">
                        <a:solidFill>
                          <a:srgbClr val="FFFFFF"/>
                        </a:solidFill>
                        <a:effectLst/>
                        <a:latin typeface="Arial"/>
                        <a:ea typeface="MS Mincho"/>
                      </a:endParaRPr>
                    </a:p>
                    <a:p>
                      <a:pPr marL="0" marR="0" algn="ctr">
                        <a:spcBef>
                          <a:spcPts val="0"/>
                        </a:spcBef>
                        <a:spcAft>
                          <a:spcPts val="0"/>
                        </a:spcAft>
                      </a:pPr>
                      <a:r>
                        <a:rPr lang="en-US" sz="2000" b="1" dirty="0" smtClean="0">
                          <a:solidFill>
                            <a:srgbClr val="FFFFFF"/>
                          </a:solidFill>
                          <a:effectLst/>
                          <a:latin typeface="Arial"/>
                          <a:ea typeface="MS Mincho"/>
                        </a:rPr>
                        <a:t>Feature </a:t>
                      </a:r>
                      <a:r>
                        <a:rPr lang="en-US" sz="2000" b="1" dirty="0">
                          <a:solidFill>
                            <a:srgbClr val="FFFFFF"/>
                          </a:solidFill>
                          <a:effectLst/>
                          <a:latin typeface="Arial"/>
                          <a:ea typeface="MS Mincho"/>
                        </a:rPr>
                        <a:t>Pack</a:t>
                      </a:r>
                      <a:endParaRPr lang="en-US" sz="1600" dirty="0">
                        <a:effectLst/>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algn="just">
                        <a:spcBef>
                          <a:spcPts val="0"/>
                        </a:spcBef>
                        <a:spcAft>
                          <a:spcPts val="0"/>
                        </a:spcAft>
                      </a:pPr>
                      <a:r>
                        <a:rPr lang="en-US" sz="1200" dirty="0">
                          <a:effectLst/>
                          <a:latin typeface="Arial"/>
                          <a:ea typeface="MS Mincho"/>
                        </a:rPr>
                        <a:t>A software release vehicle that is </a:t>
                      </a:r>
                      <a:r>
                        <a:rPr lang="en-US" sz="1200" b="1" dirty="0">
                          <a:effectLst/>
                          <a:latin typeface="Arial"/>
                          <a:ea typeface="MS Mincho"/>
                        </a:rPr>
                        <a:t>more limited in scope than a Minor Release</a:t>
                      </a:r>
                      <a:r>
                        <a:rPr lang="en-US" sz="1200" dirty="0">
                          <a:effectLst/>
                          <a:latin typeface="Arial"/>
                          <a:ea typeface="MS Mincho"/>
                        </a:rPr>
                        <a:t>, which includes incremental new capabilities and any defect corrections available at the time of creation to improve field quality.  </a:t>
                      </a:r>
                      <a:endParaRPr lang="en-US" sz="1200" dirty="0" smtClean="0">
                        <a:effectLst/>
                        <a:latin typeface="Arial"/>
                        <a:ea typeface="MS Mincho"/>
                      </a:endParaRPr>
                    </a:p>
                    <a:p>
                      <a:pPr marL="0" marR="0" algn="just">
                        <a:spcBef>
                          <a:spcPts val="0"/>
                        </a:spcBef>
                        <a:spcAft>
                          <a:spcPts val="0"/>
                        </a:spcAft>
                      </a:pPr>
                      <a:endParaRPr lang="en-US" sz="1200" dirty="0" smtClean="0">
                        <a:effectLst/>
                        <a:latin typeface="Arial"/>
                        <a:ea typeface="MS Mincho"/>
                      </a:endParaRPr>
                    </a:p>
                    <a:p>
                      <a:pPr marL="0" marR="0" algn="just">
                        <a:spcBef>
                          <a:spcPts val="0"/>
                        </a:spcBef>
                        <a:spcAft>
                          <a:spcPts val="0"/>
                        </a:spcAft>
                      </a:pPr>
                      <a:r>
                        <a:rPr lang="en-US" sz="1200" dirty="0" smtClean="0">
                          <a:effectLst/>
                          <a:latin typeface="Arial"/>
                          <a:ea typeface="MS Mincho"/>
                        </a:rPr>
                        <a:t>Interoperability </a:t>
                      </a:r>
                      <a:r>
                        <a:rPr lang="en-US" sz="1200" dirty="0">
                          <a:effectLst/>
                          <a:latin typeface="Arial"/>
                          <a:ea typeface="MS Mincho"/>
                        </a:rPr>
                        <a:t>with other products is preserved.  A Feature Pack is designated as a change in the digit(s) to the right of the second decimal point (e.g. </a:t>
                      </a:r>
                      <a:r>
                        <a:rPr lang="en-US" sz="1200" dirty="0" err="1">
                          <a:effectLst/>
                          <a:latin typeface="Arial"/>
                          <a:ea typeface="MS Mincho"/>
                        </a:rPr>
                        <a:t>n.y.</a:t>
                      </a:r>
                      <a:r>
                        <a:rPr lang="en-US" sz="1200" dirty="0">
                          <a:effectLst/>
                          <a:latin typeface="Arial"/>
                          <a:ea typeface="MS Mincho"/>
                        </a:rPr>
                        <a:t>[z]) in the release number.</a:t>
                      </a:r>
                      <a:endParaRPr lang="en-US" sz="1200" dirty="0">
                        <a:effectLst/>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9690">
                <a:tc>
                  <a:txBody>
                    <a:bodyPr/>
                    <a:lstStyle/>
                    <a:p>
                      <a:pPr marL="0" marR="0" algn="ctr">
                        <a:spcBef>
                          <a:spcPts val="0"/>
                        </a:spcBef>
                        <a:spcAft>
                          <a:spcPts val="0"/>
                        </a:spcAft>
                      </a:pPr>
                      <a:endParaRPr lang="en-US" sz="2000" b="1" dirty="0" smtClean="0">
                        <a:solidFill>
                          <a:srgbClr val="FFFFFF"/>
                        </a:solidFill>
                        <a:effectLst/>
                        <a:latin typeface="Arial"/>
                        <a:ea typeface="MS Mincho"/>
                      </a:endParaRPr>
                    </a:p>
                    <a:p>
                      <a:pPr marL="0" marR="0" algn="ctr">
                        <a:spcBef>
                          <a:spcPts val="0"/>
                        </a:spcBef>
                        <a:spcAft>
                          <a:spcPts val="0"/>
                        </a:spcAft>
                      </a:pPr>
                      <a:r>
                        <a:rPr lang="en-US" sz="2000" b="1" dirty="0" smtClean="0">
                          <a:solidFill>
                            <a:srgbClr val="FFFFFF"/>
                          </a:solidFill>
                          <a:effectLst/>
                          <a:latin typeface="Arial"/>
                          <a:ea typeface="MS Mincho"/>
                        </a:rPr>
                        <a:t>Service </a:t>
                      </a:r>
                      <a:r>
                        <a:rPr lang="en-US" sz="2000" b="1" dirty="0">
                          <a:solidFill>
                            <a:srgbClr val="FFFFFF"/>
                          </a:solidFill>
                          <a:effectLst/>
                          <a:latin typeface="Arial"/>
                          <a:ea typeface="MS Mincho"/>
                        </a:rPr>
                        <a:t>Pack</a:t>
                      </a:r>
                      <a:endParaRPr lang="en-US" sz="1600" dirty="0">
                        <a:effectLst/>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lgn="just">
                        <a:spcBef>
                          <a:spcPts val="0"/>
                        </a:spcBef>
                        <a:spcAft>
                          <a:spcPts val="0"/>
                        </a:spcAft>
                      </a:pPr>
                      <a:r>
                        <a:rPr lang="en-US" sz="1200" dirty="0">
                          <a:effectLst/>
                          <a:latin typeface="Arial"/>
                          <a:ea typeface="MS Mincho"/>
                        </a:rPr>
                        <a:t>An software overlay containing </a:t>
                      </a:r>
                      <a:r>
                        <a:rPr lang="en-US" sz="1200" b="1" dirty="0" smtClean="0">
                          <a:effectLst/>
                          <a:latin typeface="Arial"/>
                          <a:ea typeface="MS Mincho"/>
                        </a:rPr>
                        <a:t>corrective</a:t>
                      </a:r>
                      <a:r>
                        <a:rPr lang="en-US" sz="1200" b="1" baseline="0" dirty="0" smtClean="0">
                          <a:effectLst/>
                          <a:latin typeface="Arial"/>
                          <a:ea typeface="MS Mincho"/>
                        </a:rPr>
                        <a:t> content for de</a:t>
                      </a:r>
                      <a:r>
                        <a:rPr lang="en-US" sz="1200" b="1" dirty="0" smtClean="0">
                          <a:effectLst/>
                          <a:latin typeface="Arial"/>
                          <a:ea typeface="MS Mincho"/>
                        </a:rPr>
                        <a:t>fects only </a:t>
                      </a:r>
                      <a:r>
                        <a:rPr lang="en-US" sz="1200" dirty="0">
                          <a:effectLst/>
                          <a:latin typeface="Arial"/>
                          <a:ea typeface="MS Mincho"/>
                        </a:rPr>
                        <a:t>(both Critical and Non-Critical) as well as all fixes from prior releases of all types. Product capabilities, including interoperability, are not diminished by a Service Pack.  </a:t>
                      </a:r>
                      <a:endParaRPr lang="en-US" sz="1200" dirty="0" smtClean="0">
                        <a:effectLst/>
                        <a:latin typeface="Arial"/>
                        <a:ea typeface="MS Mincho"/>
                      </a:endParaRPr>
                    </a:p>
                    <a:p>
                      <a:pPr marL="0" marR="0" algn="just">
                        <a:spcBef>
                          <a:spcPts val="0"/>
                        </a:spcBef>
                        <a:spcAft>
                          <a:spcPts val="0"/>
                        </a:spcAft>
                      </a:pPr>
                      <a:endParaRPr lang="en-US" sz="1200" dirty="0" smtClean="0">
                        <a:effectLst/>
                        <a:latin typeface="Arial"/>
                        <a:ea typeface="MS Mincho"/>
                      </a:endParaRPr>
                    </a:p>
                    <a:p>
                      <a:pPr marL="0" marR="0" algn="just">
                        <a:spcBef>
                          <a:spcPts val="0"/>
                        </a:spcBef>
                        <a:spcAft>
                          <a:spcPts val="0"/>
                        </a:spcAft>
                      </a:pPr>
                      <a:r>
                        <a:rPr lang="en-US" sz="1200" dirty="0" smtClean="0">
                          <a:effectLst/>
                          <a:latin typeface="Arial"/>
                          <a:ea typeface="MS Mincho"/>
                        </a:rPr>
                        <a:t>A </a:t>
                      </a:r>
                      <a:r>
                        <a:rPr lang="en-US" sz="1200" dirty="0">
                          <a:effectLst/>
                          <a:latin typeface="Arial"/>
                          <a:ea typeface="MS Mincho"/>
                        </a:rPr>
                        <a:t>Service Pack is designated as a change in the digit(s) to the right of the third decimal point (e.g. </a:t>
                      </a:r>
                      <a:r>
                        <a:rPr lang="en-US" sz="1200" dirty="0" err="1">
                          <a:effectLst/>
                          <a:latin typeface="Arial"/>
                          <a:ea typeface="MS Mincho"/>
                        </a:rPr>
                        <a:t>n.y.z</a:t>
                      </a:r>
                      <a:r>
                        <a:rPr lang="en-US" sz="1200" dirty="0">
                          <a:effectLst/>
                          <a:latin typeface="Arial"/>
                          <a:ea typeface="MS Mincho"/>
                        </a:rPr>
                        <a:t>.[s]) in the release number.</a:t>
                      </a:r>
                      <a:endParaRPr lang="en-US" sz="1200" dirty="0">
                        <a:effectLst/>
                        <a:latin typeface="Courier New"/>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4646327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a:xfrm>
            <a:off x="457200" y="434975"/>
            <a:ext cx="8229600" cy="449263"/>
          </a:xfrm>
        </p:spPr>
        <p:txBody>
          <a:bodyPr/>
          <a:lstStyle/>
          <a:p>
            <a:pPr eaLnBrk="1" hangingPunct="1"/>
            <a:r>
              <a:rPr lang="en-US" altLang="ko-KR" dirty="0" smtClean="0"/>
              <a:t>Avaya Aura</a:t>
            </a:r>
            <a:r>
              <a:rPr lang="en-US" altLang="en-US" baseline="30000" dirty="0" smtClean="0"/>
              <a:t>®</a:t>
            </a:r>
            <a:r>
              <a:rPr lang="en-US" altLang="ko-KR" dirty="0" smtClean="0"/>
              <a:t> Roadmap Summary</a:t>
            </a:r>
            <a:endParaRPr lang="en-US" altLang="en-US" dirty="0" smtClean="0"/>
          </a:p>
        </p:txBody>
      </p:sp>
      <p:graphicFrame>
        <p:nvGraphicFramePr>
          <p:cNvPr id="14" name="Table 13"/>
          <p:cNvGraphicFramePr>
            <a:graphicFrameLocks noGrp="1"/>
          </p:cNvGraphicFramePr>
          <p:nvPr>
            <p:extLst>
              <p:ext uri="{D42A27DB-BD31-4B8C-83A1-F6EECF244321}">
                <p14:modId xmlns:p14="http://schemas.microsoft.com/office/powerpoint/2010/main" val="2621058477"/>
              </p:ext>
            </p:extLst>
          </p:nvPr>
        </p:nvGraphicFramePr>
        <p:xfrm>
          <a:off x="804863" y="1820863"/>
          <a:ext cx="7570787" cy="4701453"/>
        </p:xfrm>
        <a:graphic>
          <a:graphicData uri="http://schemas.openxmlformats.org/drawingml/2006/table">
            <a:tbl>
              <a:tblPr firstRow="1" bandRow="1">
                <a:tableStyleId>{21E4AEA4-8DFA-4A89-87EB-49C32662AFE0}</a:tableStyleId>
              </a:tblPr>
              <a:tblGrid>
                <a:gridCol w="2389671"/>
                <a:gridCol w="2054385"/>
                <a:gridCol w="1343253"/>
                <a:gridCol w="1783478"/>
              </a:tblGrid>
              <a:tr h="640147">
                <a:tc>
                  <a:txBody>
                    <a:bodyPr/>
                    <a:lstStyle/>
                    <a:p>
                      <a:pPr algn="ctr"/>
                      <a:r>
                        <a:rPr lang="en-US" sz="1200" b="1" i="1" dirty="0" smtClean="0">
                          <a:solidFill>
                            <a:schemeClr val="tx1"/>
                          </a:solidFill>
                        </a:rPr>
                        <a:t>Easier</a:t>
                      </a:r>
                      <a:r>
                        <a:rPr lang="en-US" sz="1200" b="1" i="1" baseline="0" dirty="0" smtClean="0">
                          <a:solidFill>
                            <a:schemeClr val="tx1"/>
                          </a:solidFill>
                        </a:rPr>
                        <a:t>, </a:t>
                      </a:r>
                      <a:r>
                        <a:rPr lang="en-US" sz="1200" b="1" i="1" dirty="0" smtClean="0">
                          <a:solidFill>
                            <a:schemeClr val="tx1"/>
                          </a:solidFill>
                        </a:rPr>
                        <a:t>Less</a:t>
                      </a:r>
                      <a:r>
                        <a:rPr lang="en-US" sz="1200" b="1" i="1" baseline="0" dirty="0" smtClean="0">
                          <a:solidFill>
                            <a:schemeClr val="tx1"/>
                          </a:solidFill>
                        </a:rPr>
                        <a:t> Costly, &amp;</a:t>
                      </a:r>
                    </a:p>
                    <a:p>
                      <a:pPr algn="ctr"/>
                      <a:r>
                        <a:rPr lang="en-US" sz="1200" b="1" i="1" baseline="0" dirty="0" smtClean="0">
                          <a:solidFill>
                            <a:schemeClr val="tx1"/>
                          </a:solidFill>
                        </a:rPr>
                        <a:t>More Secure</a:t>
                      </a:r>
                      <a:endParaRPr lang="en-US" sz="1200" b="1" i="1" dirty="0">
                        <a:solidFill>
                          <a:schemeClr val="tx1"/>
                        </a:solidFill>
                      </a:endParaRPr>
                    </a:p>
                  </a:txBody>
                  <a:tcPr marL="91438" marR="91438" marT="45714" marB="45714"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smtClean="0">
                          <a:solidFill>
                            <a:schemeClr val="tx1"/>
                          </a:solidFill>
                        </a:rPr>
                        <a:t>Presence federation &amp; GR</a:t>
                      </a:r>
                      <a:r>
                        <a:rPr lang="en-US" sz="1200" b="1" i="1" baseline="0" dirty="0" smtClean="0">
                          <a:solidFill>
                            <a:schemeClr val="tx1"/>
                          </a:solidFill>
                        </a:rPr>
                        <a:t> , Inc. scale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i="1" dirty="0" smtClean="0">
                          <a:solidFill>
                            <a:schemeClr val="tx1"/>
                          </a:solidFill>
                        </a:rPr>
                        <a:t>JITC re-cert</a:t>
                      </a:r>
                    </a:p>
                  </a:txBody>
                  <a:tcPr marL="91438" marR="91438" marT="45714" marB="45714"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i="1" dirty="0" smtClean="0">
                          <a:solidFill>
                            <a:schemeClr val="tx1"/>
                          </a:solidFill>
                        </a:rPr>
                        <a:t>Security, </a:t>
                      </a:r>
                      <a:r>
                        <a:rPr lang="en-US" sz="1200" b="1" i="1" baseline="0" dirty="0" smtClean="0">
                          <a:solidFill>
                            <a:schemeClr val="tx1"/>
                          </a:solidFill>
                        </a:rPr>
                        <a:t> </a:t>
                      </a:r>
                      <a:r>
                        <a:rPr lang="en-US" sz="1200" b="1" i="1" dirty="0" smtClean="0">
                          <a:solidFill>
                            <a:schemeClr val="tx1"/>
                          </a:solidFill>
                        </a:rPr>
                        <a:t>IPv6</a:t>
                      </a:r>
                    </a:p>
                    <a:p>
                      <a:pPr algn="ctr"/>
                      <a:r>
                        <a:rPr lang="en-US" sz="1200" b="1" i="1" dirty="0" smtClean="0">
                          <a:solidFill>
                            <a:schemeClr val="tx1"/>
                          </a:solidFill>
                        </a:rPr>
                        <a:t>GOV Sales Support</a:t>
                      </a:r>
                    </a:p>
                  </a:txBody>
                  <a:tcPr marL="91438" marR="91438" marT="45714" marB="45714" anchor="ctr">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b="1" i="1" dirty="0" smtClean="0">
                          <a:solidFill>
                            <a:schemeClr val="tx1"/>
                          </a:solidFill>
                        </a:rPr>
                        <a:t>Commercial features</a:t>
                      </a:r>
                    </a:p>
                    <a:p>
                      <a:pPr algn="ctr"/>
                      <a:r>
                        <a:rPr lang="en-US" sz="1200" b="1" i="1" dirty="0" smtClean="0">
                          <a:solidFill>
                            <a:schemeClr val="tx1"/>
                          </a:solidFill>
                        </a:rPr>
                        <a:t>Inc. scale</a:t>
                      </a:r>
                      <a:r>
                        <a:rPr lang="en-US" sz="1200" b="1" i="1" baseline="0" dirty="0" smtClean="0">
                          <a:solidFill>
                            <a:schemeClr val="tx1"/>
                          </a:solidFill>
                        </a:rPr>
                        <a:t> &amp; resiliency</a:t>
                      </a:r>
                    </a:p>
                    <a:p>
                      <a:pPr algn="ctr"/>
                      <a:r>
                        <a:rPr lang="en-US" sz="1200" b="1" i="1" baseline="0" dirty="0" smtClean="0">
                          <a:solidFill>
                            <a:schemeClr val="tx1"/>
                          </a:solidFill>
                        </a:rPr>
                        <a:t>OPEX offer</a:t>
                      </a:r>
                      <a:r>
                        <a:rPr lang="en-US" sz="1200" b="1" i="1" dirty="0" smtClean="0">
                          <a:solidFill>
                            <a:schemeClr val="tx1"/>
                          </a:solidFill>
                        </a:rPr>
                        <a:t> </a:t>
                      </a:r>
                    </a:p>
                  </a:txBody>
                  <a:tcPr marL="91438" marR="91438" marT="45714" marB="45714" anchor="ctr">
                    <a:lnB w="12700" cap="flat" cmpd="sng" algn="ctr">
                      <a:solidFill>
                        <a:schemeClr val="tx1"/>
                      </a:solidFill>
                      <a:prstDash val="solid"/>
                      <a:round/>
                      <a:headEnd type="none" w="med" len="med"/>
                      <a:tailEnd type="none" w="med" len="med"/>
                    </a:lnB>
                    <a:solidFill>
                      <a:schemeClr val="bg1">
                        <a:lumMod val="95000"/>
                      </a:schemeClr>
                    </a:solidFill>
                  </a:tcPr>
                </a:tc>
              </a:tr>
              <a:tr h="1081898">
                <a:tc>
                  <a:txBody>
                    <a:bodyPr/>
                    <a:lstStyle/>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baseline="0" dirty="0" smtClean="0"/>
                        <a:t>Lower acquisition and operation cost</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baseline="0" dirty="0" smtClean="0"/>
                        <a:t>Optimized customer engagements</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baseline="0" dirty="0" smtClean="0"/>
                        <a:t>Enterprise </a:t>
                      </a:r>
                      <a:r>
                        <a:rPr lang="en-US" sz="1100" baseline="0" dirty="0" err="1" smtClean="0"/>
                        <a:t>comm’s</a:t>
                      </a:r>
                      <a:r>
                        <a:rPr lang="en-US" sz="1100" baseline="0" dirty="0" smtClean="0"/>
                        <a:t> certainty</a:t>
                      </a:r>
                      <a:endParaRPr lang="en-US" sz="1100" baseline="0" dirty="0"/>
                    </a:p>
                  </a:txBody>
                  <a:tcPr marL="91438" marR="91438" marT="45714" marB="4571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baseline="0" dirty="0" smtClean="0"/>
                        <a:t>Lync - path to AMM</a:t>
                      </a: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baseline="0" dirty="0" smtClean="0"/>
                        <a:t>Avaya/Cisco (mixed) </a:t>
                      </a: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baseline="0" dirty="0" smtClean="0"/>
                        <a:t>Better presence &amp; IM reliability</a:t>
                      </a: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baseline="0" dirty="0" smtClean="0"/>
                        <a:t>JITC Re-cert. (H.323)</a:t>
                      </a:r>
                    </a:p>
                  </a:txBody>
                  <a:tcPr marL="91438" marR="91438" marT="45714" marB="4571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baseline="0" dirty="0" smtClean="0"/>
                        <a:t>High Security</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baseline="0" dirty="0" smtClean="0"/>
                        <a:t>IPv4/IPv6 (mixed)</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baseline="0" dirty="0" smtClean="0"/>
                        <a:t>DoD - continued availability</a:t>
                      </a:r>
                      <a:endParaRPr lang="en-US" sz="1100" dirty="0" smtClean="0"/>
                    </a:p>
                  </a:txBody>
                  <a:tcPr marL="91438" marR="91438" marT="45714" marB="4571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baseline="0" dirty="0" smtClean="0"/>
                        <a:t>EMSSP release</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baseline="0" dirty="0" smtClean="0"/>
                        <a:t>Further simplification of installation &amp; patching</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baseline="0" dirty="0" smtClean="0"/>
                        <a:t>Improved resiliency </a:t>
                      </a:r>
                      <a:br>
                        <a:rPr lang="en-US" sz="1100" baseline="0" dirty="0" smtClean="0"/>
                      </a:br>
                      <a:r>
                        <a:rPr lang="en-US" sz="1100" baseline="0" dirty="0" smtClean="0"/>
                        <a:t>and scale</a:t>
                      </a:r>
                    </a:p>
                  </a:txBody>
                  <a:tcPr marL="91438" marR="91438" marT="45714" marB="4571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2934092">
                <a:tc>
                  <a:txBody>
                    <a:bodyPr/>
                    <a:lstStyle/>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dirty="0" smtClean="0">
                          <a:solidFill>
                            <a:schemeClr val="tx1"/>
                          </a:solidFill>
                        </a:rPr>
                        <a:t>Software media services</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dirty="0" smtClean="0">
                          <a:solidFill>
                            <a:schemeClr val="tx1"/>
                          </a:solidFill>
                        </a:rPr>
                        <a:t>Multi-application</a:t>
                      </a:r>
                      <a:r>
                        <a:rPr lang="en-US" sz="1100" baseline="0" dirty="0" smtClean="0">
                          <a:solidFill>
                            <a:schemeClr val="tx1"/>
                          </a:solidFill>
                        </a:rPr>
                        <a:t> </a:t>
                      </a:r>
                      <a:r>
                        <a:rPr lang="en-US" sz="1100" dirty="0" smtClean="0">
                          <a:solidFill>
                            <a:schemeClr val="tx1"/>
                          </a:solidFill>
                        </a:rPr>
                        <a:t>appliances</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dirty="0" smtClean="0">
                          <a:solidFill>
                            <a:schemeClr val="tx1"/>
                          </a:solidFill>
                        </a:rPr>
                        <a:t>Virtualized BSM</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dirty="0" smtClean="0">
                          <a:solidFill>
                            <a:schemeClr val="tx1"/>
                          </a:solidFill>
                        </a:rPr>
                        <a:t>Solution Deployment Manager</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dirty="0" smtClean="0">
                          <a:solidFill>
                            <a:schemeClr val="tx1"/>
                          </a:solidFill>
                        </a:rPr>
                        <a:t>EDP/AES alignment</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dirty="0" smtClean="0">
                          <a:solidFill>
                            <a:schemeClr val="tx1"/>
                          </a:solidFill>
                        </a:rPr>
                        <a:t>250KUsers /350K</a:t>
                      </a:r>
                      <a:r>
                        <a:rPr lang="en-US" sz="1100" baseline="0" dirty="0" smtClean="0">
                          <a:solidFill>
                            <a:schemeClr val="tx1"/>
                          </a:solidFill>
                        </a:rPr>
                        <a:t> Devices (28SMs)</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baseline="0" dirty="0" smtClean="0">
                          <a:solidFill>
                            <a:schemeClr val="tx1"/>
                          </a:solidFill>
                        </a:rPr>
                        <a:t>Presence as an EDP application</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baseline="0" dirty="0" smtClean="0">
                          <a:solidFill>
                            <a:schemeClr val="tx1"/>
                          </a:solidFill>
                        </a:rPr>
                        <a:t>TLS &amp; AES 256 gateway links</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baseline="0" dirty="0" smtClean="0">
                          <a:solidFill>
                            <a:schemeClr val="tx1"/>
                          </a:solidFill>
                        </a:rPr>
                        <a:t>Out-of-band management</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baseline="0" dirty="0" smtClean="0">
                          <a:solidFill>
                            <a:schemeClr val="tx1"/>
                          </a:solidFill>
                        </a:rPr>
                        <a:t>Encrypted call indicator</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baseline="0" dirty="0" smtClean="0"/>
                        <a:t>*500 BSMs, and 1000users/5000devices per BSM</a:t>
                      </a:r>
                      <a:endParaRPr lang="en-US" sz="1100" baseline="0" dirty="0" smtClean="0">
                        <a:solidFill>
                          <a:schemeClr val="tx1"/>
                        </a:solidFill>
                      </a:endParaRPr>
                    </a:p>
                    <a:p>
                      <a:pPr marL="0" marR="0" indent="0" algn="l" defTabSz="914400" rtl="0" eaLnBrk="1" fontAlgn="auto" latinLnBrk="0" hangingPunct="1">
                        <a:lnSpc>
                          <a:spcPct val="100000"/>
                        </a:lnSpc>
                        <a:spcBef>
                          <a:spcPts val="300"/>
                        </a:spcBef>
                        <a:spcAft>
                          <a:spcPts val="0"/>
                        </a:spcAft>
                        <a:buClrTx/>
                        <a:buSzTx/>
                        <a:buFont typeface="Wingdings" pitchFamily="2" charset="2"/>
                        <a:buNone/>
                        <a:tabLst/>
                        <a:defRPr/>
                      </a:pPr>
                      <a:r>
                        <a:rPr lang="en-US" sz="950" baseline="0" dirty="0" smtClean="0">
                          <a:solidFill>
                            <a:schemeClr val="tx1"/>
                          </a:solidFill>
                        </a:rPr>
                        <a:t>*Note: Capacity increases to be tested &amp; Supported in Dec. 2015 Service Pack</a:t>
                      </a:r>
                      <a:r>
                        <a:rPr lang="en-US" sz="900" baseline="0" dirty="0" smtClean="0">
                          <a:solidFill>
                            <a:schemeClr val="tx1"/>
                          </a:solidFill>
                        </a:rPr>
                        <a:t>.</a:t>
                      </a:r>
                    </a:p>
                  </a:txBody>
                  <a:tcPr marL="91438" marR="91438" marT="45714" marB="4571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baseline="0" dirty="0" smtClean="0"/>
                        <a:t>VE on ESXi6</a:t>
                      </a: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baseline="0" dirty="0" smtClean="0"/>
                        <a:t>Common device services </a:t>
                      </a:r>
                      <a:r>
                        <a:rPr lang="en-US" sz="1000" baseline="0" dirty="0" smtClean="0"/>
                        <a:t>(Device auto-</a:t>
                      </a:r>
                      <a:r>
                        <a:rPr lang="en-US" sz="1000" baseline="0" dirty="0" err="1" smtClean="0"/>
                        <a:t>config</a:t>
                      </a:r>
                      <a:r>
                        <a:rPr lang="en-US" sz="1000" baseline="0" dirty="0" smtClean="0"/>
                        <a:t>., Web deploy, contacts integration)</a:t>
                      </a: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baseline="0" dirty="0" smtClean="0"/>
                        <a:t>Presence: </a:t>
                      </a:r>
                      <a:r>
                        <a:rPr lang="en-US" sz="1000" baseline="0" dirty="0" smtClean="0"/>
                        <a:t>GR, Notes aggregation, IM connector for EDP, IM Federation with AMM, Jabber federation, &amp; Lync intra-domain federation</a:t>
                      </a: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baseline="0" dirty="0" smtClean="0"/>
                        <a:t>Scale: </a:t>
                      </a:r>
                      <a:r>
                        <a:rPr lang="en-US" sz="1000" baseline="0" dirty="0" smtClean="0"/>
                        <a:t>18K TLS sessions, 500BSM+2000 IPO combined</a:t>
                      </a: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baseline="0" dirty="0" smtClean="0"/>
                        <a:t>SMGR: </a:t>
                      </a:r>
                      <a:r>
                        <a:rPr lang="en-US" sz="1000" baseline="0" dirty="0" smtClean="0"/>
                        <a:t>CM connection optimize, GR mixed servers</a:t>
                      </a:r>
                      <a:endParaRPr lang="en-US" sz="1100" baseline="0" dirty="0" smtClean="0"/>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baseline="0" dirty="0" smtClean="0"/>
                        <a:t>Hybrid TLS (H.323/SIP)</a:t>
                      </a: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baseline="0" dirty="0" smtClean="0"/>
                        <a:t>Priority callers (H.323)</a:t>
                      </a: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100" dirty="0" smtClean="0"/>
                        <a:t>Common Server 3</a:t>
                      </a:r>
                      <a:r>
                        <a:rPr lang="en-US" sz="1100" baseline="0" dirty="0" smtClean="0"/>
                        <a:t> Support</a:t>
                      </a:r>
                    </a:p>
                  </a:txBody>
                  <a:tcPr marL="91438" marR="91438" marT="45714" marB="4571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dirty="0" smtClean="0"/>
                        <a:t>IPv6</a:t>
                      </a:r>
                      <a:r>
                        <a:rPr lang="en-US" sz="1100" baseline="0" dirty="0" smtClean="0"/>
                        <a:t> Support</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baseline="0" dirty="0" smtClean="0"/>
                        <a:t>Significant security Imp’s</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baseline="0" dirty="0" smtClean="0"/>
                        <a:t>JITC Certified “Assured SIP”</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baseline="0" dirty="0" smtClean="0"/>
                        <a:t>Enhance SDM </a:t>
                      </a:r>
                      <a:r>
                        <a:rPr lang="en-US" sz="1000" baseline="0" dirty="0" smtClean="0"/>
                        <a:t>deploy/patch automation,  reduce site visits</a:t>
                      </a:r>
                    </a:p>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baseline="0" dirty="0" smtClean="0"/>
                        <a:t>Scalability: </a:t>
                      </a:r>
                      <a:r>
                        <a:rPr lang="en-US" sz="1000" baseline="0" dirty="0" smtClean="0"/>
                        <a:t>500K SIP Devices, 4000 IPO, expanded Presence roster, increased SIP trunks for CC</a:t>
                      </a:r>
                    </a:p>
                  </a:txBody>
                  <a:tcPr marL="91438" marR="91438" marT="45714" marB="4571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119063" marR="0" indent="-119063" algn="l" defTabSz="914400" rtl="0" eaLnBrk="1" fontAlgn="auto" latinLnBrk="0" hangingPunct="1">
                        <a:lnSpc>
                          <a:spcPct val="100000"/>
                        </a:lnSpc>
                        <a:spcBef>
                          <a:spcPts val="300"/>
                        </a:spcBef>
                        <a:spcAft>
                          <a:spcPts val="0"/>
                        </a:spcAft>
                        <a:buClrTx/>
                        <a:buSzTx/>
                        <a:buFont typeface="Wingdings" pitchFamily="2" charset="2"/>
                        <a:buChar char="§"/>
                        <a:tabLst/>
                        <a:defRPr/>
                      </a:pPr>
                      <a:r>
                        <a:rPr lang="en-US" sz="1100" baseline="0" dirty="0" smtClean="0"/>
                        <a:t>Detailed features TBD</a:t>
                      </a:r>
                    </a:p>
                  </a:txBody>
                  <a:tcPr marL="91438" marR="91438" marT="45714" marB="4571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
        <p:nvSpPr>
          <p:cNvPr id="16" name="AutoShape 2"/>
          <p:cNvSpPr>
            <a:spLocks noChangeArrowheads="1"/>
          </p:cNvSpPr>
          <p:nvPr/>
        </p:nvSpPr>
        <p:spPr bwMode="auto">
          <a:xfrm>
            <a:off x="690563" y="736600"/>
            <a:ext cx="8453437" cy="1100138"/>
          </a:xfrm>
          <a:prstGeom prst="rightArrow">
            <a:avLst>
              <a:gd name="adj1" fmla="val 78481"/>
              <a:gd name="adj2" fmla="val 66995"/>
            </a:avLst>
          </a:prstGeom>
          <a:solidFill>
            <a:schemeClr val="bg2">
              <a:lumMod val="90000"/>
            </a:schemeClr>
          </a:solidFill>
          <a:ln w="9525" cap="flat" cmpd="sng" algn="ctr">
            <a:noFill/>
            <a:prstDash val="solid"/>
            <a:round/>
            <a:headEnd type="none" w="med" len="med"/>
            <a:tailEnd type="none" w="med" len="med"/>
          </a:ln>
          <a:effectLst/>
        </p:spPr>
        <p:txBody>
          <a:bodyPr lIns="0" tIns="0" rIns="0" bIns="0" anchor="ctr"/>
          <a:lstStyle/>
          <a:p>
            <a:pPr algn="ctr" fontAlgn="auto">
              <a:spcBef>
                <a:spcPts val="0"/>
              </a:spcBef>
              <a:spcAft>
                <a:spcPts val="0"/>
              </a:spcAft>
              <a:defRPr/>
            </a:pPr>
            <a:endParaRPr lang="en-US" sz="1200" b="1" dirty="0">
              <a:solidFill>
                <a:srgbClr val="323232">
                  <a:lumMod val="75000"/>
                  <a:lumOff val="25000"/>
                </a:srgbClr>
              </a:solidFill>
              <a:latin typeface="+mn-lt"/>
              <a:cs typeface="+mn-cs"/>
            </a:endParaRPr>
          </a:p>
        </p:txBody>
      </p:sp>
      <p:sp>
        <p:nvSpPr>
          <p:cNvPr id="19" name="AutoShape 4"/>
          <p:cNvSpPr>
            <a:spLocks noChangeArrowheads="1"/>
          </p:cNvSpPr>
          <p:nvPr/>
        </p:nvSpPr>
        <p:spPr bwMode="auto">
          <a:xfrm>
            <a:off x="781050" y="920750"/>
            <a:ext cx="2349500" cy="731838"/>
          </a:xfrm>
          <a:prstGeom prst="roundRect">
            <a:avLst>
              <a:gd name="adj" fmla="val 0"/>
            </a:avLst>
          </a:prstGeom>
          <a:solidFill>
            <a:schemeClr val="tx2"/>
          </a:solidFill>
          <a:ln w="9525">
            <a:noFill/>
            <a:round/>
            <a:headEnd/>
            <a:tailEnd/>
          </a:ln>
          <a:effectLst>
            <a:outerShdw blurRad="63500" dist="23000" dir="5400000" rotWithShape="0">
              <a:srgbClr val="000000">
                <a:alpha val="34999"/>
              </a:srgbClr>
            </a:outerShdw>
          </a:effectLst>
        </p:spPr>
        <p:txBody>
          <a:bodyPr anchor="ctr"/>
          <a:lstStyle/>
          <a:p>
            <a:pPr algn="ctr" fontAlgn="auto">
              <a:lnSpc>
                <a:spcPct val="90000"/>
              </a:lnSpc>
              <a:spcBef>
                <a:spcPts val="0"/>
              </a:spcBef>
              <a:spcAft>
                <a:spcPts val="0"/>
              </a:spcAft>
              <a:defRPr/>
            </a:pPr>
            <a:r>
              <a:rPr lang="en-US" sz="1400" b="1" dirty="0">
                <a:solidFill>
                  <a:prstClr val="white"/>
                </a:solidFill>
                <a:latin typeface="+mn-lt"/>
                <a:cs typeface="+mn-cs"/>
              </a:rPr>
              <a:t>Aura 7</a:t>
            </a:r>
          </a:p>
          <a:p>
            <a:pPr algn="ctr" fontAlgn="auto">
              <a:lnSpc>
                <a:spcPct val="90000"/>
              </a:lnSpc>
              <a:spcBef>
                <a:spcPts val="0"/>
              </a:spcBef>
              <a:spcAft>
                <a:spcPts val="0"/>
              </a:spcAft>
              <a:defRPr/>
            </a:pPr>
            <a:r>
              <a:rPr lang="en-US" sz="1400" b="1" dirty="0">
                <a:solidFill>
                  <a:prstClr val="white"/>
                </a:solidFill>
                <a:latin typeface="+mn-lt"/>
                <a:cs typeface="+mn-cs"/>
              </a:rPr>
              <a:t>Aug 2015</a:t>
            </a:r>
          </a:p>
          <a:p>
            <a:pPr algn="ctr" fontAlgn="auto">
              <a:lnSpc>
                <a:spcPct val="90000"/>
              </a:lnSpc>
              <a:spcBef>
                <a:spcPts val="0"/>
              </a:spcBef>
              <a:spcAft>
                <a:spcPts val="0"/>
              </a:spcAft>
              <a:defRPr/>
            </a:pPr>
            <a:r>
              <a:rPr lang="en-US" sz="1400" b="1" dirty="0">
                <a:solidFill>
                  <a:prstClr val="white"/>
                </a:solidFill>
                <a:latin typeface="+mn-lt"/>
                <a:cs typeface="+mn-cs"/>
              </a:rPr>
              <a:t>(Generally Available)</a:t>
            </a:r>
          </a:p>
        </p:txBody>
      </p:sp>
      <p:sp>
        <p:nvSpPr>
          <p:cNvPr id="20" name="Rectangle 19"/>
          <p:cNvSpPr/>
          <p:nvPr/>
        </p:nvSpPr>
        <p:spPr>
          <a:xfrm rot="16200000">
            <a:off x="109538" y="1860550"/>
            <a:ext cx="701675" cy="555625"/>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fontAlgn="auto">
              <a:lnSpc>
                <a:spcPct val="90000"/>
              </a:lnSpc>
              <a:spcBef>
                <a:spcPts val="0"/>
              </a:spcBef>
              <a:spcAft>
                <a:spcPts val="0"/>
              </a:spcAft>
              <a:defRPr/>
            </a:pPr>
            <a:r>
              <a:rPr lang="en-US" sz="1000" dirty="0">
                <a:latin typeface="Arial Rounded MT Bold" pitchFamily="34" charset="0"/>
              </a:rPr>
              <a:t>THEME</a:t>
            </a:r>
          </a:p>
        </p:txBody>
      </p:sp>
      <p:sp>
        <p:nvSpPr>
          <p:cNvPr id="21" name="Rectangle 20"/>
          <p:cNvSpPr/>
          <p:nvPr/>
        </p:nvSpPr>
        <p:spPr>
          <a:xfrm rot="16200000">
            <a:off x="-23812" y="2738438"/>
            <a:ext cx="965200" cy="558800"/>
          </a:xfrm>
          <a:prstGeom prst="rect">
            <a:avLst/>
          </a:prstGeom>
          <a:ln/>
        </p:spPr>
        <p:style>
          <a:lnRef idx="1">
            <a:schemeClr val="dk1"/>
          </a:lnRef>
          <a:fillRef idx="2">
            <a:schemeClr val="dk1"/>
          </a:fillRef>
          <a:effectRef idx="1">
            <a:schemeClr val="dk1"/>
          </a:effectRef>
          <a:fontRef idx="minor">
            <a:schemeClr val="dk1"/>
          </a:fontRef>
        </p:style>
        <p:txBody>
          <a:bodyPr tIns="91440" bIns="91440" anchor="ctr"/>
          <a:lstStyle/>
          <a:p>
            <a:pPr algn="ctr" fontAlgn="auto">
              <a:lnSpc>
                <a:spcPct val="75000"/>
              </a:lnSpc>
              <a:spcBef>
                <a:spcPts val="0"/>
              </a:spcBef>
              <a:spcAft>
                <a:spcPts val="0"/>
              </a:spcAft>
              <a:defRPr/>
            </a:pPr>
            <a:r>
              <a:rPr lang="en-US" sz="1000" dirty="0">
                <a:latin typeface="Arial Rounded MT Bold" pitchFamily="34" charset="0"/>
              </a:rPr>
              <a:t>BUSINES</a:t>
            </a:r>
          </a:p>
          <a:p>
            <a:pPr algn="ctr" fontAlgn="auto">
              <a:lnSpc>
                <a:spcPct val="75000"/>
              </a:lnSpc>
              <a:spcBef>
                <a:spcPts val="0"/>
              </a:spcBef>
              <a:spcAft>
                <a:spcPts val="0"/>
              </a:spcAft>
              <a:defRPr/>
            </a:pPr>
            <a:r>
              <a:rPr lang="en-US" sz="1000" dirty="0">
                <a:latin typeface="Arial Rounded MT Bold" pitchFamily="34" charset="0"/>
              </a:rPr>
              <a:t> VALUE</a:t>
            </a:r>
          </a:p>
        </p:txBody>
      </p:sp>
      <p:sp>
        <p:nvSpPr>
          <p:cNvPr id="22" name="AutoShape 6"/>
          <p:cNvSpPr>
            <a:spLocks noChangeArrowheads="1"/>
          </p:cNvSpPr>
          <p:nvPr/>
        </p:nvSpPr>
        <p:spPr bwMode="auto">
          <a:xfrm>
            <a:off x="3240088" y="920750"/>
            <a:ext cx="1958975" cy="731838"/>
          </a:xfrm>
          <a:prstGeom prst="roundRect">
            <a:avLst>
              <a:gd name="adj" fmla="val 0"/>
            </a:avLst>
          </a:prstGeom>
          <a:solidFill>
            <a:srgbClr val="3366FF"/>
          </a:solidFill>
          <a:ln w="9525">
            <a:noFill/>
            <a:round/>
            <a:headEnd/>
            <a:tailEnd/>
          </a:ln>
          <a:effectLst>
            <a:outerShdw blurRad="63500" dist="23000" dir="5400000" rotWithShape="0">
              <a:srgbClr val="000000">
                <a:alpha val="34999"/>
              </a:srgbClr>
            </a:outerShdw>
          </a:effectLst>
        </p:spPr>
        <p:txBody>
          <a:bodyPr anchor="ctr"/>
          <a:lstStyle/>
          <a:p>
            <a:pPr algn="ctr" fontAlgn="auto">
              <a:lnSpc>
                <a:spcPct val="90000"/>
              </a:lnSpc>
              <a:spcBef>
                <a:spcPts val="0"/>
              </a:spcBef>
              <a:spcAft>
                <a:spcPts val="0"/>
              </a:spcAft>
              <a:defRPr/>
            </a:pPr>
            <a:r>
              <a:rPr lang="en-US" sz="1400" b="1" dirty="0">
                <a:solidFill>
                  <a:prstClr val="white"/>
                </a:solidFill>
                <a:latin typeface="+mn-lt"/>
                <a:cs typeface="+mn-cs"/>
              </a:rPr>
              <a:t>Aura 7 Feature </a:t>
            </a:r>
            <a:r>
              <a:rPr lang="en-US" sz="1400" b="1" dirty="0" smtClean="0">
                <a:solidFill>
                  <a:prstClr val="white"/>
                </a:solidFill>
                <a:latin typeface="+mn-lt"/>
                <a:cs typeface="+mn-cs"/>
              </a:rPr>
              <a:t>Pack 1 {7.0.1}</a:t>
            </a:r>
            <a:endParaRPr lang="en-US" sz="1400" b="1" dirty="0">
              <a:solidFill>
                <a:prstClr val="white"/>
              </a:solidFill>
              <a:latin typeface="+mn-lt"/>
              <a:cs typeface="+mn-cs"/>
            </a:endParaRPr>
          </a:p>
          <a:p>
            <a:pPr algn="ctr" fontAlgn="auto">
              <a:lnSpc>
                <a:spcPct val="90000"/>
              </a:lnSpc>
              <a:spcBef>
                <a:spcPts val="0"/>
              </a:spcBef>
              <a:spcAft>
                <a:spcPts val="0"/>
              </a:spcAft>
              <a:defRPr/>
            </a:pPr>
            <a:r>
              <a:rPr lang="en-US" sz="1400" b="1" dirty="0">
                <a:solidFill>
                  <a:prstClr val="white"/>
                </a:solidFill>
                <a:latin typeface="+mn-lt"/>
                <a:cs typeface="+mn-cs"/>
              </a:rPr>
              <a:t>(</a:t>
            </a:r>
            <a:r>
              <a:rPr lang="en-US" sz="1400" b="1" dirty="0" smtClean="0">
                <a:solidFill>
                  <a:prstClr val="white"/>
                </a:solidFill>
                <a:latin typeface="+mn-lt"/>
                <a:cs typeface="+mn-cs"/>
              </a:rPr>
              <a:t>Planned May 2016)</a:t>
            </a:r>
            <a:endParaRPr lang="en-US" sz="1400" b="1" dirty="0">
              <a:solidFill>
                <a:prstClr val="white"/>
              </a:solidFill>
              <a:latin typeface="+mn-lt"/>
              <a:cs typeface="+mn-cs"/>
            </a:endParaRPr>
          </a:p>
        </p:txBody>
      </p:sp>
      <p:sp>
        <p:nvSpPr>
          <p:cNvPr id="23" name="AutoShape 6"/>
          <p:cNvSpPr>
            <a:spLocks noChangeArrowheads="1"/>
          </p:cNvSpPr>
          <p:nvPr/>
        </p:nvSpPr>
        <p:spPr bwMode="auto">
          <a:xfrm>
            <a:off x="5292726" y="920750"/>
            <a:ext cx="1250950" cy="731838"/>
          </a:xfrm>
          <a:prstGeom prst="roundRect">
            <a:avLst>
              <a:gd name="adj" fmla="val 0"/>
            </a:avLst>
          </a:prstGeom>
          <a:solidFill>
            <a:srgbClr val="87A239"/>
          </a:solidFill>
          <a:ln w="9525">
            <a:noFill/>
            <a:round/>
            <a:headEnd/>
            <a:tailEnd/>
          </a:ln>
          <a:effectLst>
            <a:outerShdw blurRad="63500" dist="23000" dir="5400000" rotWithShape="0">
              <a:srgbClr val="000000">
                <a:alpha val="34999"/>
              </a:srgbClr>
            </a:outerShdw>
          </a:effectLst>
        </p:spPr>
        <p:txBody>
          <a:bodyPr anchor="ctr"/>
          <a:lstStyle/>
          <a:p>
            <a:pPr algn="ctr" fontAlgn="auto">
              <a:lnSpc>
                <a:spcPct val="90000"/>
              </a:lnSpc>
              <a:spcBef>
                <a:spcPts val="0"/>
              </a:spcBef>
              <a:spcAft>
                <a:spcPts val="0"/>
              </a:spcAft>
              <a:defRPr/>
            </a:pPr>
            <a:r>
              <a:rPr lang="en-US" sz="1400" b="1" dirty="0">
                <a:solidFill>
                  <a:prstClr val="white"/>
                </a:solidFill>
                <a:latin typeface="+mn-lt"/>
                <a:cs typeface="+mn-cs"/>
              </a:rPr>
              <a:t>Aura 7.1</a:t>
            </a:r>
          </a:p>
          <a:p>
            <a:pPr algn="ctr" fontAlgn="auto">
              <a:lnSpc>
                <a:spcPct val="90000"/>
              </a:lnSpc>
              <a:spcBef>
                <a:spcPts val="0"/>
              </a:spcBef>
              <a:spcAft>
                <a:spcPts val="0"/>
              </a:spcAft>
              <a:defRPr/>
            </a:pPr>
            <a:r>
              <a:rPr lang="en-US" sz="1400" b="1" dirty="0">
                <a:solidFill>
                  <a:prstClr val="white"/>
                </a:solidFill>
                <a:latin typeface="+mn-lt"/>
                <a:cs typeface="+mn-cs"/>
              </a:rPr>
              <a:t>(</a:t>
            </a:r>
            <a:r>
              <a:rPr lang="en-US" sz="1400" b="1" dirty="0" smtClean="0">
                <a:solidFill>
                  <a:prstClr val="white"/>
                </a:solidFill>
                <a:latin typeface="+mn-lt"/>
                <a:cs typeface="+mn-cs"/>
              </a:rPr>
              <a:t>Pre-Concept </a:t>
            </a:r>
          </a:p>
          <a:p>
            <a:pPr algn="ctr" fontAlgn="auto">
              <a:lnSpc>
                <a:spcPct val="90000"/>
              </a:lnSpc>
              <a:spcBef>
                <a:spcPts val="0"/>
              </a:spcBef>
              <a:spcAft>
                <a:spcPts val="0"/>
              </a:spcAft>
              <a:defRPr/>
            </a:pPr>
            <a:r>
              <a:rPr lang="en-US" sz="1400" b="1" dirty="0" smtClean="0">
                <a:solidFill>
                  <a:prstClr val="white"/>
                </a:solidFill>
                <a:latin typeface="+mn-lt"/>
                <a:cs typeface="+mn-cs"/>
              </a:rPr>
              <a:t>2H 2016)</a:t>
            </a:r>
            <a:endParaRPr lang="en-US" sz="1400" b="1" dirty="0">
              <a:solidFill>
                <a:prstClr val="white"/>
              </a:solidFill>
              <a:latin typeface="+mn-lt"/>
              <a:cs typeface="+mn-cs"/>
            </a:endParaRPr>
          </a:p>
        </p:txBody>
      </p:sp>
      <p:sp>
        <p:nvSpPr>
          <p:cNvPr id="24" name="Rectangle 23"/>
          <p:cNvSpPr/>
          <p:nvPr/>
        </p:nvSpPr>
        <p:spPr>
          <a:xfrm rot="16200000">
            <a:off x="-1002494" y="4728358"/>
            <a:ext cx="2925742" cy="555625"/>
          </a:xfrm>
          <a:prstGeom prst="rect">
            <a:avLst/>
          </a:prstGeom>
          <a:ln/>
        </p:spPr>
        <p:style>
          <a:lnRef idx="1">
            <a:schemeClr val="dk1"/>
          </a:lnRef>
          <a:fillRef idx="2">
            <a:schemeClr val="dk1"/>
          </a:fillRef>
          <a:effectRef idx="1">
            <a:schemeClr val="dk1"/>
          </a:effectRef>
          <a:fontRef idx="minor">
            <a:schemeClr val="dk1"/>
          </a:fontRef>
        </p:style>
        <p:txBody>
          <a:bodyPr tIns="91440" bIns="91440" anchor="ctr"/>
          <a:lstStyle/>
          <a:p>
            <a:pPr algn="ctr" fontAlgn="auto">
              <a:lnSpc>
                <a:spcPct val="75000"/>
              </a:lnSpc>
              <a:spcBef>
                <a:spcPts val="0"/>
              </a:spcBef>
              <a:spcAft>
                <a:spcPts val="0"/>
              </a:spcAft>
              <a:defRPr/>
            </a:pPr>
            <a:r>
              <a:rPr lang="en-US" sz="1000" dirty="0">
                <a:latin typeface="Arial Rounded MT Bold" pitchFamily="34" charset="0"/>
              </a:rPr>
              <a:t>Key Features</a:t>
            </a:r>
          </a:p>
        </p:txBody>
      </p:sp>
      <p:sp>
        <p:nvSpPr>
          <p:cNvPr id="11" name="AutoShape 6"/>
          <p:cNvSpPr>
            <a:spLocks noChangeArrowheads="1"/>
          </p:cNvSpPr>
          <p:nvPr/>
        </p:nvSpPr>
        <p:spPr bwMode="auto">
          <a:xfrm>
            <a:off x="6667500" y="920750"/>
            <a:ext cx="1692536" cy="731838"/>
          </a:xfrm>
          <a:prstGeom prst="roundRect">
            <a:avLst>
              <a:gd name="adj" fmla="val 0"/>
            </a:avLst>
          </a:prstGeom>
          <a:solidFill>
            <a:srgbClr val="87A239"/>
          </a:solidFill>
          <a:ln w="9525">
            <a:noFill/>
            <a:round/>
            <a:headEnd/>
            <a:tailEnd/>
          </a:ln>
          <a:effectLst>
            <a:outerShdw blurRad="63500" dist="23000" dir="5400000" rotWithShape="0">
              <a:srgbClr val="000000">
                <a:alpha val="34999"/>
              </a:srgbClr>
            </a:outerShdw>
          </a:effectLst>
        </p:spPr>
        <p:txBody>
          <a:bodyPr anchor="ctr"/>
          <a:lstStyle/>
          <a:p>
            <a:pPr algn="ctr" fontAlgn="auto">
              <a:lnSpc>
                <a:spcPct val="90000"/>
              </a:lnSpc>
              <a:spcBef>
                <a:spcPts val="0"/>
              </a:spcBef>
              <a:spcAft>
                <a:spcPts val="0"/>
              </a:spcAft>
              <a:defRPr/>
            </a:pPr>
            <a:r>
              <a:rPr lang="en-US" sz="1400" b="1" dirty="0">
                <a:solidFill>
                  <a:prstClr val="white"/>
                </a:solidFill>
                <a:latin typeface="+mn-lt"/>
                <a:cs typeface="+mn-cs"/>
              </a:rPr>
              <a:t>Aura </a:t>
            </a:r>
            <a:r>
              <a:rPr lang="en-US" sz="1400" b="1" dirty="0" smtClean="0">
                <a:solidFill>
                  <a:prstClr val="white"/>
                </a:solidFill>
                <a:latin typeface="+mn-lt"/>
              </a:rPr>
              <a:t>Next</a:t>
            </a:r>
            <a:endParaRPr lang="en-US" sz="1400" b="1" dirty="0">
              <a:solidFill>
                <a:prstClr val="white"/>
              </a:solidFill>
              <a:latin typeface="+mn-lt"/>
              <a:cs typeface="+mn-cs"/>
            </a:endParaRPr>
          </a:p>
          <a:p>
            <a:pPr algn="ctr" fontAlgn="auto">
              <a:lnSpc>
                <a:spcPct val="90000"/>
              </a:lnSpc>
              <a:spcBef>
                <a:spcPts val="0"/>
              </a:spcBef>
              <a:spcAft>
                <a:spcPts val="0"/>
              </a:spcAft>
              <a:defRPr/>
            </a:pPr>
            <a:r>
              <a:rPr lang="en-US" sz="1400" b="1" dirty="0">
                <a:solidFill>
                  <a:prstClr val="white"/>
                </a:solidFill>
                <a:latin typeface="+mn-lt"/>
                <a:cs typeface="+mn-cs"/>
              </a:rPr>
              <a:t>(</a:t>
            </a:r>
            <a:r>
              <a:rPr lang="en-US" sz="1400" b="1" dirty="0" smtClean="0">
                <a:solidFill>
                  <a:prstClr val="white"/>
                </a:solidFill>
                <a:latin typeface="+mn-lt"/>
                <a:cs typeface="+mn-cs"/>
              </a:rPr>
              <a:t>Pre-Concept</a:t>
            </a:r>
          </a:p>
          <a:p>
            <a:pPr algn="ctr" fontAlgn="auto">
              <a:lnSpc>
                <a:spcPct val="90000"/>
              </a:lnSpc>
              <a:spcBef>
                <a:spcPts val="0"/>
              </a:spcBef>
              <a:spcAft>
                <a:spcPts val="0"/>
              </a:spcAft>
              <a:defRPr/>
            </a:pPr>
            <a:r>
              <a:rPr lang="en-US" sz="1400" b="1" dirty="0" smtClean="0">
                <a:solidFill>
                  <a:prstClr val="white"/>
                </a:solidFill>
                <a:latin typeface="+mn-lt"/>
              </a:rPr>
              <a:t>2H 2017</a:t>
            </a:r>
            <a:r>
              <a:rPr lang="en-US" sz="1400" b="1" dirty="0" smtClean="0">
                <a:solidFill>
                  <a:prstClr val="white"/>
                </a:solidFill>
                <a:latin typeface="+mn-lt"/>
                <a:cs typeface="+mn-cs"/>
              </a:rPr>
              <a:t>)</a:t>
            </a:r>
          </a:p>
          <a:p>
            <a:pPr algn="ctr" fontAlgn="auto">
              <a:lnSpc>
                <a:spcPct val="90000"/>
              </a:lnSpc>
              <a:spcBef>
                <a:spcPts val="0"/>
              </a:spcBef>
              <a:spcAft>
                <a:spcPts val="0"/>
              </a:spcAft>
              <a:defRPr/>
            </a:pPr>
            <a:endParaRPr lang="en-US" sz="1400" b="1" dirty="0">
              <a:solidFill>
                <a:prstClr val="white"/>
              </a:solidFill>
              <a:latin typeface="+mn-lt"/>
              <a:cs typeface="+mn-cs"/>
            </a:endParaRPr>
          </a:p>
        </p:txBody>
      </p:sp>
    </p:spTree>
    <p:extLst>
      <p:ext uri="{BB962C8B-B14F-4D97-AF65-F5344CB8AC3E}">
        <p14:creationId xmlns:p14="http://schemas.microsoft.com/office/powerpoint/2010/main" val="2796086726"/>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Avaya_PowerPoint_Presentation_Template_which_include_Public_Information_for_Office_2007">
  <a:themeElements>
    <a:clrScheme name="Office">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9050">
          <a:solidFill>
            <a:schemeClr val="accent1"/>
          </a:solidFill>
          <a:miter lim="800000"/>
        </a:ln>
      </a:spPr>
      <a:bodyPr rtlCol="0" anchor="ctr"/>
      <a:lstStyle>
        <a:defPPr algn="ctr">
          <a:lnSpc>
            <a:spcPct val="90000"/>
          </a:lnSpc>
          <a:defRPr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a:lnSpc>
            <a:spcPct val="90000"/>
          </a:lnSpc>
          <a:defRPr smtClean="0"/>
        </a:defPPr>
      </a:lstStyle>
    </a:txDef>
  </a:objectDefaults>
  <a:extraClrSchemeLst/>
  <a:custClrLst>
    <a:custClr name="Custom Color 1">
      <a:srgbClr val="98050E"/>
    </a:custClr>
    <a:custClr name="Custom Color 2">
      <a:srgbClr val="610206"/>
    </a:custClr>
    <a:custClr name="Custom Color 3">
      <a:srgbClr val="646464"/>
    </a:custClr>
    <a:custClr name="Custom Color 4">
      <a:srgbClr val="323232"/>
    </a:custClr>
    <a:custClr name="Custom Color 5">
      <a:srgbClr val="4B80B6"/>
    </a:custClr>
    <a:custClr name="Custom Color 6">
      <a:srgbClr val="325887"/>
    </a:custClr>
    <a:custClr name="Custom Color 7">
      <a:srgbClr val="D55D21"/>
    </a:custClr>
    <a:custClr name="Custom Color 8">
      <a:srgbClr val="8F3C0F"/>
    </a:custClr>
    <a:custClr name="Custom Color 9">
      <a:srgbClr val="87A239"/>
    </a:custClr>
    <a:custClr name="Custom Color 10">
      <a:srgbClr val="576820"/>
    </a:custClr>
    <a:custClr name="Custom Color 11">
      <a:srgbClr val="279199"/>
    </a:custClr>
    <a:custClr name="Custom Color 12">
      <a:srgbClr val="15535A"/>
    </a:custClr>
  </a:custClrLst>
</a:theme>
</file>

<file path=ppt/theme/theme2.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vaya">
      <a:dk1>
        <a:srgbClr val="323232"/>
      </a:dk1>
      <a:lt1>
        <a:sysClr val="window" lastClr="FFFFFF"/>
      </a:lt1>
      <a:dk2>
        <a:srgbClr val="000000"/>
      </a:dk2>
      <a:lt2>
        <a:srgbClr val="DDDDDD"/>
      </a:lt2>
      <a:accent1>
        <a:srgbClr val="CC0000"/>
      </a:accent1>
      <a:accent2>
        <a:srgbClr val="A9A9A9"/>
      </a:accent2>
      <a:accent3>
        <a:srgbClr val="7EAEDF"/>
      </a:accent3>
      <a:accent4>
        <a:srgbClr val="FAA145"/>
      </a:accent4>
      <a:accent5>
        <a:srgbClr val="B7E349"/>
      </a:accent5>
      <a:accent6>
        <a:srgbClr val="5AC5D4"/>
      </a:accent6>
      <a:hlink>
        <a:srgbClr val="7EAEDF"/>
      </a:hlink>
      <a:folHlink>
        <a:srgbClr val="FAA14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Avaya_PowerPoint_Presentation_Template_which_include_Public_Information_for_Office_2007</Template>
  <TotalTime>0</TotalTime>
  <Words>3401</Words>
  <Application>Microsoft Office PowerPoint</Application>
  <PresentationFormat>Экран (4:3)</PresentationFormat>
  <Paragraphs>598</Paragraphs>
  <Slides>20</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Avaya_PowerPoint_Presentation_Template_which_include_Public_Information_for_Office_2007</vt:lpstr>
      <vt:lpstr>Презентация PowerPoint</vt:lpstr>
      <vt:lpstr>Avaya Aura® 7.0  Summary</vt:lpstr>
      <vt:lpstr>Avaya Aura®  Roadmap</vt:lpstr>
      <vt:lpstr> Before we dive into Roadmap, let’s explore what’s changing…  Avaya Aura core  support for a quarterly cadence (started Q2 2015) and new 4 digit numbering scheme (starting with release 7)</vt:lpstr>
      <vt:lpstr>Quarterly release Cadence For SP’s FP’s &amp; major/minor releases</vt:lpstr>
      <vt:lpstr>Benefits of Quarterly Cadence</vt:lpstr>
      <vt:lpstr>4 Digit Numbering… put simply….</vt:lpstr>
      <vt:lpstr>Release Type Definitions</vt:lpstr>
      <vt:lpstr>Avaya Aura® Roadmap Summary</vt:lpstr>
      <vt:lpstr> Avaya Aura® Roadmap – Capacity View</vt:lpstr>
      <vt:lpstr> Avaya Aura® Roadmap – IPV6 / Secure JITC Summary View</vt:lpstr>
      <vt:lpstr>Avaya Aura® Roadmap – EDP Snap-In View </vt:lpstr>
      <vt:lpstr> Avaya Aura® Service Pack 7.0.0.1 (Dec. 2015)</vt:lpstr>
      <vt:lpstr>Avaya Aura® Feature Pack 7.0.1 - Content Summary</vt:lpstr>
      <vt:lpstr>The Avaya Aura® Platform (FP 7.0.1 view)</vt:lpstr>
      <vt:lpstr>Introducing Avaya Aura®  Device Services (AADS)</vt:lpstr>
      <vt:lpstr>Avaya Aura®  Device Services Background</vt:lpstr>
      <vt:lpstr>Avaya Aura® Future Releases At-a-Glance</vt:lpstr>
      <vt:lpstr>Q &amp; A</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2014-11-24T20:06:56Z</dcterms:created>
  <dcterms:modified xsi:type="dcterms:W3CDTF">2015-11-19T11:39:07Z</dcterms:modified>
</cp:coreProperties>
</file>